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5" r:id="rId9"/>
    <p:sldId id="263" r:id="rId10"/>
    <p:sldId id="266" r:id="rId11"/>
    <p:sldId id="264" r:id="rId12"/>
    <p:sldId id="267" r:id="rId13"/>
    <p:sldId id="268" r:id="rId14"/>
    <p:sldId id="269" r:id="rId15"/>
    <p:sldId id="270" r:id="rId16"/>
    <p:sldId id="272"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4"/>
    <p:restoredTop sz="87111"/>
  </p:normalViewPr>
  <p:slideViewPr>
    <p:cSldViewPr snapToGrid="0">
      <p:cViewPr varScale="1">
        <p:scale>
          <a:sx n="101" d="100"/>
          <a:sy n="101" d="100"/>
        </p:scale>
        <p:origin x="3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650909-540D-034B-A078-86D707C029BA}" type="datetimeFigureOut">
              <a:rPr lang="en-US" smtClean="0"/>
              <a:t>11/27/23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8C3F19-6868-3543-9249-B87257BBC440}" type="slidenum">
              <a:rPr lang="en-US" smtClean="0"/>
              <a:t>‹#›</a:t>
            </a:fld>
            <a:endParaRPr lang="en-US"/>
          </a:p>
        </p:txBody>
      </p:sp>
    </p:spTree>
    <p:extLst>
      <p:ext uri="{BB962C8B-B14F-4D97-AF65-F5344CB8AC3E}">
        <p14:creationId xmlns:p14="http://schemas.microsoft.com/office/powerpoint/2010/main" val="1861709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The legendary 2011 film "Moneyball" tells the story of the 2002 Oakland Athletics, a team taken over by general manager Billy Beane who led them to a historic season, winning 103 games, winning their division, and making the playoffs. The reason that season was immortalized into a movie, however, was not simply because the team had a historically good season. The 2002 Oakland Athletics did something far more remarkable. They were not just able to win, but they did it as a small market team, with an incredibly low payroll, the third lowest in the league in 2002.</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Athletics had seen periods of success in their franchise's history, but struggled to end the 1990's. The problems they faced during that time were not unique to the Athletics. Many teams around the league were struggling because they could not keep up with the "big guys". The Athletics were and are considered a "small market" team. This means a variety of things, one being that they are located in an area with a lower population, meaning they bring in less money as an organization, meaning they have less money to spend on good players. They simply could not keep up with "large market" teams like the Yankees and Red Sox, teams with far deeper pockets. In 2002 alone, the New York Yankees spent $125 million on player salaries, the Boston Red Sox spend $108 million, and the Athletics spend a measly $40 million. In fact, many players would start with the Athletics and other small market teams, improve and become better ballplayers, then leave to the large market teams who could afford to pay them far more, essentially outbidding the smaller market teams.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2002 Oakland Athletics are a remarkable team because they were able to innovate and find value in players that did not cost nearly as much as the superstars New York and Boston were paying for. This was 20 years ago though, and now all teams use similar methods that were pioneered in that 2002 season. There is little value left to find out there on the smaller payrolls that these smaller market teams are given. This project is not about attempting to replicate what the 2002 Athletics were able to do. Instead, we will look at the system that forced them and all other small market teams to do more with less just to compete with large market teams. We will investigate the relationship between payroll and team success.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2</a:t>
            </a:fld>
            <a:endParaRPr lang="en-US"/>
          </a:p>
        </p:txBody>
      </p:sp>
    </p:spTree>
    <p:extLst>
      <p:ext uri="{BB962C8B-B14F-4D97-AF65-F5344CB8AC3E}">
        <p14:creationId xmlns:p14="http://schemas.microsoft.com/office/powerpoint/2010/main" val="1333439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Is the average winning percentage for teams below the CBT threshold smaller than the average winning percentage for teams above the CBT threshold?</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p-value from this t-test is essentially 0. We have enough evidence to reject the null hypothesis, teams with a payroll above the CBT threshold have a higher winning percentage than teams below the CBT threshold. We are 95% confident that the true difference of means between the winning percentage of the two populations is greater than 0.0575. This works out to a difference of 9.3 wins over an entire 162 game season, meaning we are 95% confident that teams who exceed the CBT threshold win at least 9 more games than teams that do not.</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12</a:t>
            </a:fld>
            <a:endParaRPr lang="en-US"/>
          </a:p>
        </p:txBody>
      </p:sp>
    </p:spTree>
    <p:extLst>
      <p:ext uri="{BB962C8B-B14F-4D97-AF65-F5344CB8AC3E}">
        <p14:creationId xmlns:p14="http://schemas.microsoft.com/office/powerpoint/2010/main" val="257464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latin typeface="Helvetica Neue" panose="02000503000000020004" pitchFamily="2" charset="0"/>
              </a:rPr>
              <a:t>Chi-Square</a:t>
            </a:r>
            <a:endParaRPr lang="en-US" dirty="0">
              <a:effectLst/>
              <a:latin typeface="Helvetica Neue" panose="02000503000000020004" pitchFamily="2" charset="0"/>
            </a:endParaRPr>
          </a:p>
          <a:p>
            <a:r>
              <a:rPr lang="en-US" dirty="0">
                <a:effectLst/>
                <a:latin typeface="Helvetica Neue" panose="02000503000000020004" pitchFamily="2" charset="0"/>
              </a:rPr>
              <a:t>Let’s start by doing the same tests as earlier, but using a team’s market size as a variable instead of their payroll size. First we repeat the chi-square test. The null hypothesis is that making the playoffs and being a large market team independent. The alternative hypothesis is that those two variables are not independent (there is some relationship between the two).</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It is close, but a p-value of 0.058 means we cannot reject the null hypothesis at a 95% confidence level. We cannot conclude that there is a relationship between being a large market team and making the playoffs. Since we could reject the null hypothesis at a 90% confidence level, it is still worth continuing to the t-test as we did earlier to figure out how much of a difference being a large market team makes.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b="1" dirty="0">
                <a:effectLst/>
                <a:latin typeface="Helvetica Neue" panose="02000503000000020004" pitchFamily="2" charset="0"/>
              </a:rPr>
              <a:t>T-test</a:t>
            </a:r>
            <a:endParaRPr lang="en-US" dirty="0">
              <a:effectLst/>
              <a:latin typeface="Helvetica Neue" panose="02000503000000020004" pitchFamily="2" charset="0"/>
            </a:endParaRPr>
          </a:p>
          <a:p>
            <a:r>
              <a:rPr lang="en-US" dirty="0">
                <a:effectLst/>
                <a:latin typeface="Helvetica Neue" panose="02000503000000020004" pitchFamily="2" charset="0"/>
              </a:rPr>
              <a:t>Is the average winning percentage for small market teams smaller than the average winning percentage for large market teams?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p-value for this test is essentially 0. We have enough evidence to reject the null hypothesis and conclude that large market teams have a better mean winning percentage than small market teams. We are 95% confident that the true difference in mean winning percentage between large and small market teams is greater than 0.0136. This works out to a difference of at least 2 wins over an entire 162 game season meaning we are 95% confident that large market teams win at least 2 more games than small market teams on average.</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13</a:t>
            </a:fld>
            <a:endParaRPr lang="en-US"/>
          </a:p>
        </p:txBody>
      </p:sp>
    </p:spTree>
    <p:extLst>
      <p:ext uri="{BB962C8B-B14F-4D97-AF65-F5344CB8AC3E}">
        <p14:creationId xmlns:p14="http://schemas.microsoft.com/office/powerpoint/2010/main" val="1643386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As we only have 600 points of data, bootstrapping may be useful here to get more accurate results. Let’s bootstrap the difference of winning percentage means between teams that exceed the CBT threshold and teams that do not.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Similar results can be seen here as the earlier t-test, as all differences are greater than 0 and most are around 0.07 and 0.08, showing that teams who surpass the CBT threshold have greater winning percentages than teams that do not.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We are 95% confident that the true difference in means between winning percentage for teams above and below the CBT threshold is between 11.3 and 13.3 wins each season. This is larger than the previously determined value of 9 wins, further supporting our hypothesis that teams that surpass the CBT threshold win more games.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14</a:t>
            </a:fld>
            <a:endParaRPr lang="en-US"/>
          </a:p>
        </p:txBody>
      </p:sp>
    </p:spTree>
    <p:extLst>
      <p:ext uri="{BB962C8B-B14F-4D97-AF65-F5344CB8AC3E}">
        <p14:creationId xmlns:p14="http://schemas.microsoft.com/office/powerpoint/2010/main" val="4284029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16</a:t>
            </a:fld>
            <a:endParaRPr lang="en-US"/>
          </a:p>
        </p:txBody>
      </p:sp>
    </p:spTree>
    <p:extLst>
      <p:ext uri="{BB962C8B-B14F-4D97-AF65-F5344CB8AC3E}">
        <p14:creationId xmlns:p14="http://schemas.microsoft.com/office/powerpoint/2010/main" val="111910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To help decrease the gap between teams with deep pockets and teams without, most sports leagues in the United States have what is called a salary cap. This is as it sounds, an agreed upon limit on the amount teams can spend on player salaries. For example, the National Football league set its salary cap at $224,800,000 for the 2023 season. Teams are not permitted to spend more than that amount on their players and spend a lot of time trying to maneuver contracts to stay under that figure. Player salaries are by far the largest expense any team has and this hard limit on that expense helps to balance the playing field and close the gap between large market and small market teams.</a:t>
            </a:r>
          </a:p>
          <a:p>
            <a:endParaRPr lang="en-US" dirty="0">
              <a:effectLst/>
              <a:latin typeface="Helvetica Neue" panose="02000503000000020004" pitchFamily="2" charset="0"/>
            </a:endParaRPr>
          </a:p>
          <a:p>
            <a:r>
              <a:rPr lang="en-US" dirty="0">
                <a:effectLst/>
                <a:latin typeface="Helvetica Neue" panose="02000503000000020004" pitchFamily="2" charset="0"/>
              </a:rPr>
              <a:t>The MLB, however, does not have a salary cap. There is no limit on the amount of money teams can spend on player salaries. Instead, they have implemented a system called the "Competitive Balance Tax"(CBT). An amount is agreed upon by the league, the CBT threshold, though teams are allowed to exceed this amount in their payroll. If they do exceed this amount, they are taxed at a rate proportional to the number of years they have been over this amount. This system has been in place since 2002 and the values for the CBT threshold over the years are as follows (in millions of dollars):</a:t>
            </a:r>
          </a:p>
          <a:p>
            <a:endParaRPr lang="en-US" dirty="0">
              <a:effectLst/>
              <a:latin typeface="Helvetica Neue" panose="02000503000000020004" pitchFamily="2" charset="0"/>
            </a:endParaRPr>
          </a:p>
          <a:p>
            <a:r>
              <a:rPr lang="en-US" b="1" i="1" dirty="0">
                <a:effectLst/>
                <a:latin typeface="Helvetica Neue" panose="02000503000000020004" pitchFamily="2" charset="0"/>
              </a:rPr>
              <a:t>SHOW TABLE</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Naturally, this value usually increase each year to keep up with various factors, such as inflation, increasing league revenues, and others. It is a fairly high value, as most teams have never passed this threshold in the 20 years of its existence. Enough teams do pass it, though, that it gives a good baseline to determine which teams are large market teams that spend big and which teams are not.</a:t>
            </a:r>
          </a:p>
          <a:p>
            <a:endParaRPr lang="en-US" dirty="0">
              <a:effectLst/>
              <a:latin typeface="Helvetica Neue" panose="02000503000000020004" pitchFamily="2" charset="0"/>
            </a:endParaRPr>
          </a:p>
          <a:p>
            <a:r>
              <a:rPr lang="en-US" dirty="0">
                <a:effectLst/>
                <a:latin typeface="Helvetica Neue" panose="02000503000000020004" pitchFamily="2" charset="0"/>
              </a:rPr>
              <a:t>The theory behind this threshold is that it should punish wealthier teams for spending large amounts of money that smaller teams do not have. This should level the playing field and allow teams to spend similar amounts of money and encourage on-field competition as the way to determine the best team, rather than the league being a competition decided on who has the deepest pockets.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3</a:t>
            </a:fld>
            <a:endParaRPr lang="en-US"/>
          </a:p>
        </p:txBody>
      </p:sp>
    </p:spTree>
    <p:extLst>
      <p:ext uri="{BB962C8B-B14F-4D97-AF65-F5344CB8AC3E}">
        <p14:creationId xmlns:p14="http://schemas.microsoft.com/office/powerpoint/2010/main" val="737368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Now that the system the MLB has put in place is understood, we can look at the objectives of this project. The overall question that will be looked at is as follows: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Does the MLB need a traditional salary cap?</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To answer this question, we will look at the relationship between spending and winning and attempt to determine if the CBT system is effective at encouraging a competitive league by discouraging teams from spending so much money that smaller teams cannot keep up.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Various questions will be answered, such as:</a:t>
            </a:r>
          </a:p>
          <a:p>
            <a:pPr>
              <a:buFont typeface="Arial" panose="020B0604020202020204" pitchFamily="34" charset="0"/>
              <a:buChar char="•"/>
            </a:pPr>
            <a:r>
              <a:rPr lang="en-US" dirty="0">
                <a:effectLst/>
                <a:latin typeface="Helvetica Neue" panose="02000503000000020004" pitchFamily="2" charset="0"/>
              </a:rPr>
              <a:t>Do teams above the competitive balance tax threshold win more games than teams that are not?</a:t>
            </a:r>
          </a:p>
          <a:p>
            <a:pPr>
              <a:buFont typeface="Arial" panose="020B0604020202020204" pitchFamily="34" charset="0"/>
              <a:buChar char="•"/>
            </a:pPr>
            <a:r>
              <a:rPr lang="en-US" dirty="0">
                <a:effectLst/>
                <a:latin typeface="Helvetica Neue" panose="02000503000000020004" pitchFamily="2" charset="0"/>
              </a:rPr>
              <a:t>Is there a relationship between playoff teams and teams that are above the CBT threshold?</a:t>
            </a:r>
          </a:p>
          <a:p>
            <a:pPr>
              <a:buFont typeface="Arial" panose="020B0604020202020204" pitchFamily="34" charset="0"/>
              <a:buChar char="•"/>
            </a:pPr>
            <a:r>
              <a:rPr lang="en-US" dirty="0">
                <a:effectLst/>
                <a:latin typeface="Helvetica Neue" panose="02000503000000020004" pitchFamily="2" charset="0"/>
              </a:rPr>
              <a:t>Do teams in large population centers win more games than teams in small population centers?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There is some concern that a salary cap would do little to address the real issue, that teams in big cities will just always have more money than teams in small cities. There are more people in New York than Oakland, so it may be the case that Oakland is just in a smaller market and no salary cap will ever fix that. However, if spending is more indicative of team success than city population, we will have evidence that spending is what needs to be limited rather than population. This would be an encouraging sign as the MLB has far more control over how much teams spend than population growth in its cities.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4</a:t>
            </a:fld>
            <a:endParaRPr lang="en-US"/>
          </a:p>
        </p:txBody>
      </p:sp>
    </p:spTree>
    <p:extLst>
      <p:ext uri="{BB962C8B-B14F-4D97-AF65-F5344CB8AC3E}">
        <p14:creationId xmlns:p14="http://schemas.microsoft.com/office/powerpoint/2010/main" val="3109221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Menlo" panose="020B0609030804020204" pitchFamily="49" charset="0"/>
              </a:rPr>
              <a:t>This table includes team, season, payroll (in millions of dollars), winning percentage, if the team made the playoffs, and if the team is above the CBT on a season by season basis.</a:t>
            </a:r>
          </a:p>
          <a:p>
            <a:pPr>
              <a:buFont typeface="Arial" panose="020B0604020202020204" pitchFamily="34" charset="0"/>
              <a:buChar char="•"/>
            </a:pPr>
            <a:r>
              <a:rPr lang="en-US" dirty="0">
                <a:effectLst/>
                <a:latin typeface="Helvetica Neue" panose="02000503000000020004" pitchFamily="2" charset="0"/>
              </a:rPr>
              <a:t>The next table is the population table used for that analysis, containing city and population numbers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5</a:t>
            </a:fld>
            <a:endParaRPr lang="en-US"/>
          </a:p>
        </p:txBody>
      </p:sp>
    </p:spTree>
    <p:extLst>
      <p:ext uri="{BB962C8B-B14F-4D97-AF65-F5344CB8AC3E}">
        <p14:creationId xmlns:p14="http://schemas.microsoft.com/office/powerpoint/2010/main" val="1821323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Helvetica Neue" panose="02000503000000020004" pitchFamily="2" charset="0"/>
              </a:rPr>
              <a:t>Payroll graphs</a:t>
            </a:r>
          </a:p>
          <a:p>
            <a:pPr>
              <a:buFont typeface="Arial" panose="020B0604020202020204" pitchFamily="34" charset="0"/>
              <a:buChar char="•"/>
            </a:pPr>
            <a:r>
              <a:rPr lang="en-US" dirty="0">
                <a:effectLst/>
                <a:latin typeface="Helvetica Neue" panose="02000503000000020004" pitchFamily="2" charset="0"/>
              </a:rPr>
              <a:t>Dashed line is CBT threshold</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6</a:t>
            </a:fld>
            <a:endParaRPr lang="en-US"/>
          </a:p>
        </p:txBody>
      </p:sp>
    </p:spTree>
    <p:extLst>
      <p:ext uri="{BB962C8B-B14F-4D97-AF65-F5344CB8AC3E}">
        <p14:creationId xmlns:p14="http://schemas.microsoft.com/office/powerpoint/2010/main" val="427295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Helvetica Neue" panose="02000503000000020004" pitchFamily="2" charset="0"/>
              </a:rPr>
              <a:t>Wins graphs</a:t>
            </a:r>
          </a:p>
          <a:p>
            <a:pPr>
              <a:buFont typeface="Arial" panose="020B0604020202020204" pitchFamily="34" charset="0"/>
              <a:buChar char="•"/>
            </a:pPr>
            <a:r>
              <a:rPr lang="en-US" dirty="0">
                <a:effectLst/>
                <a:latin typeface="Helvetica Neue" panose="02000503000000020004" pitchFamily="2" charset="0"/>
              </a:rPr>
              <a:t>Much more volatile/stationary</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7</a:t>
            </a:fld>
            <a:endParaRPr lang="en-US"/>
          </a:p>
        </p:txBody>
      </p:sp>
    </p:spTree>
    <p:extLst>
      <p:ext uri="{BB962C8B-B14F-4D97-AF65-F5344CB8AC3E}">
        <p14:creationId xmlns:p14="http://schemas.microsoft.com/office/powerpoint/2010/main" val="3383070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Helvetica Neue" panose="02000503000000020004" pitchFamily="2" charset="0"/>
              </a:rPr>
              <a:t>Very consistent year over year, little change</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8</a:t>
            </a:fld>
            <a:endParaRPr lang="en-US"/>
          </a:p>
        </p:txBody>
      </p:sp>
    </p:spTree>
    <p:extLst>
      <p:ext uri="{BB962C8B-B14F-4D97-AF65-F5344CB8AC3E}">
        <p14:creationId xmlns:p14="http://schemas.microsoft.com/office/powerpoint/2010/main" val="1992416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Looking at the boxplot, taking every city above the 3Q would be a good metric to determine what cities are “large market” cities by population. This ends up being the 7 largest cities in the league, which ends up including 10 teams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9</a:t>
            </a:fld>
            <a:endParaRPr lang="en-US"/>
          </a:p>
        </p:txBody>
      </p:sp>
    </p:spTree>
    <p:extLst>
      <p:ext uri="{BB962C8B-B14F-4D97-AF65-F5344CB8AC3E}">
        <p14:creationId xmlns:p14="http://schemas.microsoft.com/office/powerpoint/2010/main" val="3205336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p-value for this test is essentially 0. We can reject the null hypothesis and conclude that playoff appearances and being above the CBT threshold are not independent, there is some relationship between the two. Conventional wisdom would say that this relationship is a </a:t>
            </a:r>
            <a:r>
              <a:rPr lang="en-US" dirty="0" err="1">
                <a:effectLst/>
                <a:latin typeface="Helvetica Neue" panose="02000503000000020004" pitchFamily="2" charset="0"/>
              </a:rPr>
              <a:t>postive</a:t>
            </a:r>
            <a:r>
              <a:rPr lang="en-US" dirty="0">
                <a:effectLst/>
                <a:latin typeface="Helvetica Neue" panose="02000503000000020004" pitchFamily="2" charset="0"/>
              </a:rPr>
              <a:t> one in the sense that being above the threshold makes a team more likely to make the playoffs. Now it would be useful to confirm that intuition and if it is true, then quantify just how much of an advantage being above the threshold gives to a team.</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11</a:t>
            </a:fld>
            <a:endParaRPr lang="en-US"/>
          </a:p>
        </p:txBody>
      </p:sp>
    </p:spTree>
    <p:extLst>
      <p:ext uri="{BB962C8B-B14F-4D97-AF65-F5344CB8AC3E}">
        <p14:creationId xmlns:p14="http://schemas.microsoft.com/office/powerpoint/2010/main" val="1278060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DD5E-D7EC-1D9C-645F-DD841884EE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6E1A50-6788-7953-6BD1-C268BF0078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002E16-6F8C-2965-7306-E741117C8A67}"/>
              </a:ext>
            </a:extLst>
          </p:cNvPr>
          <p:cNvSpPr>
            <a:spLocks noGrp="1"/>
          </p:cNvSpPr>
          <p:nvPr>
            <p:ph type="dt" sz="half" idx="10"/>
          </p:nvPr>
        </p:nvSpPr>
        <p:spPr/>
        <p:txBody>
          <a:bodyPr/>
          <a:lstStyle/>
          <a:p>
            <a:fld id="{50F18DAD-7BE6-5549-AB4B-EFB932C7FE1C}" type="datetime1">
              <a:rPr lang="en-US" smtClean="0"/>
              <a:t>11/27/23</a:t>
            </a:fld>
            <a:endParaRPr lang="en-US"/>
          </a:p>
        </p:txBody>
      </p:sp>
      <p:sp>
        <p:nvSpPr>
          <p:cNvPr id="5" name="Footer Placeholder 4">
            <a:extLst>
              <a:ext uri="{FF2B5EF4-FFF2-40B4-BE49-F238E27FC236}">
                <a16:creationId xmlns:a16="http://schemas.microsoft.com/office/drawing/2014/main" id="{4D705E82-24EE-5D9B-8E76-6D96FCDF9D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15361-6E2A-1D51-5A28-A79AB9A28544}"/>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131218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80A8-3AFA-3CBA-8DC8-A55238B343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6F9DEF-9E5A-3177-36A2-CD4A6EB129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84CA79-8EC7-FA26-E933-A84EA1A07DDA}"/>
              </a:ext>
            </a:extLst>
          </p:cNvPr>
          <p:cNvSpPr>
            <a:spLocks noGrp="1"/>
          </p:cNvSpPr>
          <p:nvPr>
            <p:ph type="dt" sz="half" idx="10"/>
          </p:nvPr>
        </p:nvSpPr>
        <p:spPr/>
        <p:txBody>
          <a:bodyPr/>
          <a:lstStyle/>
          <a:p>
            <a:fld id="{9FCA1815-B556-B740-A849-9B95F998CFA2}" type="datetime1">
              <a:rPr lang="en-US" smtClean="0"/>
              <a:t>11/27/23</a:t>
            </a:fld>
            <a:endParaRPr lang="en-US"/>
          </a:p>
        </p:txBody>
      </p:sp>
      <p:sp>
        <p:nvSpPr>
          <p:cNvPr id="5" name="Footer Placeholder 4">
            <a:extLst>
              <a:ext uri="{FF2B5EF4-FFF2-40B4-BE49-F238E27FC236}">
                <a16:creationId xmlns:a16="http://schemas.microsoft.com/office/drawing/2014/main" id="{B699105D-4134-09A3-56FC-3EE54604E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E3C2D-8020-B797-BF63-B6AC3545C215}"/>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890701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8F1A08-780C-0224-A5FA-89051CDFD4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93775C-95BF-1790-1D53-4E3BD35E6D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78A02-4574-7691-2D4B-D6A29B8F7B8D}"/>
              </a:ext>
            </a:extLst>
          </p:cNvPr>
          <p:cNvSpPr>
            <a:spLocks noGrp="1"/>
          </p:cNvSpPr>
          <p:nvPr>
            <p:ph type="dt" sz="half" idx="10"/>
          </p:nvPr>
        </p:nvSpPr>
        <p:spPr/>
        <p:txBody>
          <a:bodyPr/>
          <a:lstStyle/>
          <a:p>
            <a:fld id="{B78E3761-3EBF-D143-9CAF-0C3F4AAD82C4}" type="datetime1">
              <a:rPr lang="en-US" smtClean="0"/>
              <a:t>11/27/23</a:t>
            </a:fld>
            <a:endParaRPr lang="en-US"/>
          </a:p>
        </p:txBody>
      </p:sp>
      <p:sp>
        <p:nvSpPr>
          <p:cNvPr id="5" name="Footer Placeholder 4">
            <a:extLst>
              <a:ext uri="{FF2B5EF4-FFF2-40B4-BE49-F238E27FC236}">
                <a16:creationId xmlns:a16="http://schemas.microsoft.com/office/drawing/2014/main" id="{66A1A80B-7019-F2D1-1935-49B420427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DF9D-E3DB-FC73-EC5A-0E9AC0C4F23A}"/>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41724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873D-2D81-FFEC-0C41-A0C6E90AEB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385D81-6B91-3FB0-3A3E-4966A12224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88F6ED-7305-55BA-5347-635B0DDA9A48}"/>
              </a:ext>
            </a:extLst>
          </p:cNvPr>
          <p:cNvSpPr>
            <a:spLocks noGrp="1"/>
          </p:cNvSpPr>
          <p:nvPr>
            <p:ph type="dt" sz="half" idx="10"/>
          </p:nvPr>
        </p:nvSpPr>
        <p:spPr/>
        <p:txBody>
          <a:bodyPr/>
          <a:lstStyle/>
          <a:p>
            <a:fld id="{D6B463F7-5C2B-E944-9C30-0E4E304A54F5}" type="datetime1">
              <a:rPr lang="en-US" smtClean="0"/>
              <a:t>11/27/23</a:t>
            </a:fld>
            <a:endParaRPr lang="en-US"/>
          </a:p>
        </p:txBody>
      </p:sp>
      <p:sp>
        <p:nvSpPr>
          <p:cNvPr id="5" name="Footer Placeholder 4">
            <a:extLst>
              <a:ext uri="{FF2B5EF4-FFF2-40B4-BE49-F238E27FC236}">
                <a16:creationId xmlns:a16="http://schemas.microsoft.com/office/drawing/2014/main" id="{E4D2CAA5-B41D-254C-3A52-D7F9E65359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04531-A81D-D256-BA8E-FA02121FC60D}"/>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259103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8F7E-55A9-E9BE-055A-CFE45BBBF4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167379-1D66-99E5-F99F-C01CC14D7E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A7D7B-0A19-00E5-6D5D-0DE3B7A362DE}"/>
              </a:ext>
            </a:extLst>
          </p:cNvPr>
          <p:cNvSpPr>
            <a:spLocks noGrp="1"/>
          </p:cNvSpPr>
          <p:nvPr>
            <p:ph type="dt" sz="half" idx="10"/>
          </p:nvPr>
        </p:nvSpPr>
        <p:spPr/>
        <p:txBody>
          <a:bodyPr/>
          <a:lstStyle/>
          <a:p>
            <a:fld id="{8ECFB253-825D-DB4E-8E12-BF444ACE91C4}" type="datetime1">
              <a:rPr lang="en-US" smtClean="0"/>
              <a:t>11/27/23</a:t>
            </a:fld>
            <a:endParaRPr lang="en-US"/>
          </a:p>
        </p:txBody>
      </p:sp>
      <p:sp>
        <p:nvSpPr>
          <p:cNvPr id="5" name="Footer Placeholder 4">
            <a:extLst>
              <a:ext uri="{FF2B5EF4-FFF2-40B4-BE49-F238E27FC236}">
                <a16:creationId xmlns:a16="http://schemas.microsoft.com/office/drawing/2014/main" id="{7A7B1C45-0106-1E2B-C108-2FDFA8FD5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00E4C-FA73-7B70-D579-AB7097355DD5}"/>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1056436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A764-B64D-5509-78C1-A4FB6F27B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DA9AC4-B634-D3BE-AC9E-0BBE598472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DBCA8F-16AF-4B69-2896-3CCFE4CD47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A7DDE-6CBB-9CEC-6113-40C2AB38742D}"/>
              </a:ext>
            </a:extLst>
          </p:cNvPr>
          <p:cNvSpPr>
            <a:spLocks noGrp="1"/>
          </p:cNvSpPr>
          <p:nvPr>
            <p:ph type="dt" sz="half" idx="10"/>
          </p:nvPr>
        </p:nvSpPr>
        <p:spPr/>
        <p:txBody>
          <a:bodyPr/>
          <a:lstStyle/>
          <a:p>
            <a:fld id="{A817297F-4893-9943-B801-C11862542AC6}" type="datetime1">
              <a:rPr lang="en-US" smtClean="0"/>
              <a:t>11/27/23</a:t>
            </a:fld>
            <a:endParaRPr lang="en-US"/>
          </a:p>
        </p:txBody>
      </p:sp>
      <p:sp>
        <p:nvSpPr>
          <p:cNvPr id="6" name="Footer Placeholder 5">
            <a:extLst>
              <a:ext uri="{FF2B5EF4-FFF2-40B4-BE49-F238E27FC236}">
                <a16:creationId xmlns:a16="http://schemas.microsoft.com/office/drawing/2014/main" id="{2645F5E2-27A5-D95D-707B-8713AEAA2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29939-91FA-FFC7-A435-D16D6B07C626}"/>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426498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59C6-D6FF-37C3-184F-95EA8F20D5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ECCAF-8B77-5BB3-89E6-4C3DAA749B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6859E7-8B52-6BAF-39D6-2BF71BE930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B0614-D2D5-5EBA-24D5-C83AA40A30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40A0AB-6F19-62C6-5BF5-DA063E5028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C46C16-33D4-E7FD-BA55-992020968B13}"/>
              </a:ext>
            </a:extLst>
          </p:cNvPr>
          <p:cNvSpPr>
            <a:spLocks noGrp="1"/>
          </p:cNvSpPr>
          <p:nvPr>
            <p:ph type="dt" sz="half" idx="10"/>
          </p:nvPr>
        </p:nvSpPr>
        <p:spPr/>
        <p:txBody>
          <a:bodyPr/>
          <a:lstStyle/>
          <a:p>
            <a:fld id="{0BAA23E2-FB2B-F940-91BE-BBADE035245B}" type="datetime1">
              <a:rPr lang="en-US" smtClean="0"/>
              <a:t>11/27/23</a:t>
            </a:fld>
            <a:endParaRPr lang="en-US"/>
          </a:p>
        </p:txBody>
      </p:sp>
      <p:sp>
        <p:nvSpPr>
          <p:cNvPr id="8" name="Footer Placeholder 7">
            <a:extLst>
              <a:ext uri="{FF2B5EF4-FFF2-40B4-BE49-F238E27FC236}">
                <a16:creationId xmlns:a16="http://schemas.microsoft.com/office/drawing/2014/main" id="{1361413A-88B4-8D94-1AB2-C1A930337D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114601-891F-2053-EB88-29B476A811CF}"/>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3798478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3BB8-3E9A-6A1F-D317-2D6A1D87F1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2CCCA3-DC8B-BAB8-FBFD-BB1228909D41}"/>
              </a:ext>
            </a:extLst>
          </p:cNvPr>
          <p:cNvSpPr>
            <a:spLocks noGrp="1"/>
          </p:cNvSpPr>
          <p:nvPr>
            <p:ph type="dt" sz="half" idx="10"/>
          </p:nvPr>
        </p:nvSpPr>
        <p:spPr/>
        <p:txBody>
          <a:bodyPr/>
          <a:lstStyle/>
          <a:p>
            <a:fld id="{A6ED8998-6D6B-B84E-8B7E-54318DC9564B}" type="datetime1">
              <a:rPr lang="en-US" smtClean="0"/>
              <a:t>11/27/23</a:t>
            </a:fld>
            <a:endParaRPr lang="en-US"/>
          </a:p>
        </p:txBody>
      </p:sp>
      <p:sp>
        <p:nvSpPr>
          <p:cNvPr id="4" name="Footer Placeholder 3">
            <a:extLst>
              <a:ext uri="{FF2B5EF4-FFF2-40B4-BE49-F238E27FC236}">
                <a16:creationId xmlns:a16="http://schemas.microsoft.com/office/drawing/2014/main" id="{3DF0809B-0815-74D1-8453-2C601F3FCD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739AAD-7B93-2B4E-78F6-ADC604AD036F}"/>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3366396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9A27D-353C-71B8-1869-4DB43B1ECEC4}"/>
              </a:ext>
            </a:extLst>
          </p:cNvPr>
          <p:cNvSpPr>
            <a:spLocks noGrp="1"/>
          </p:cNvSpPr>
          <p:nvPr>
            <p:ph type="dt" sz="half" idx="10"/>
          </p:nvPr>
        </p:nvSpPr>
        <p:spPr/>
        <p:txBody>
          <a:bodyPr/>
          <a:lstStyle/>
          <a:p>
            <a:fld id="{40E06253-1458-CC4E-AC03-D7CEA503A455}" type="datetime1">
              <a:rPr lang="en-US" smtClean="0"/>
              <a:t>11/27/23</a:t>
            </a:fld>
            <a:endParaRPr lang="en-US"/>
          </a:p>
        </p:txBody>
      </p:sp>
      <p:sp>
        <p:nvSpPr>
          <p:cNvPr id="3" name="Footer Placeholder 2">
            <a:extLst>
              <a:ext uri="{FF2B5EF4-FFF2-40B4-BE49-F238E27FC236}">
                <a16:creationId xmlns:a16="http://schemas.microsoft.com/office/drawing/2014/main" id="{BF45E239-EA0F-D8AD-6446-F5591F233A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6ADC0D-25C3-EE62-B949-EBC113314FFF}"/>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595403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BB2F-DE1E-39BB-0993-7A6AACD69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2BD3DA-9430-C849-5B52-81EB892166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ACFFAB-4645-52CA-1B5A-B847E31C6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0E0D8D-5F90-C1EA-B7C4-821FAEC6AC75}"/>
              </a:ext>
            </a:extLst>
          </p:cNvPr>
          <p:cNvSpPr>
            <a:spLocks noGrp="1"/>
          </p:cNvSpPr>
          <p:nvPr>
            <p:ph type="dt" sz="half" idx="10"/>
          </p:nvPr>
        </p:nvSpPr>
        <p:spPr/>
        <p:txBody>
          <a:bodyPr/>
          <a:lstStyle/>
          <a:p>
            <a:fld id="{F6FA5583-AC9B-0244-9B78-3524ADD5CE31}" type="datetime1">
              <a:rPr lang="en-US" smtClean="0"/>
              <a:t>11/27/23</a:t>
            </a:fld>
            <a:endParaRPr lang="en-US"/>
          </a:p>
        </p:txBody>
      </p:sp>
      <p:sp>
        <p:nvSpPr>
          <p:cNvPr id="6" name="Footer Placeholder 5">
            <a:extLst>
              <a:ext uri="{FF2B5EF4-FFF2-40B4-BE49-F238E27FC236}">
                <a16:creationId xmlns:a16="http://schemas.microsoft.com/office/drawing/2014/main" id="{57A1AD4D-90EB-D217-D2A5-C544CA90D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886778-D67E-0BEA-460C-3EBBA8E2A383}"/>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256742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4B41-A0E0-AEC5-734A-63B0057EC0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02A016-E745-5A94-AF76-8C2C5A3F2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48E7FD-3511-18F9-CB4F-46C04A52AF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717DB9-754C-303A-D144-D51B0C5DAD01}"/>
              </a:ext>
            </a:extLst>
          </p:cNvPr>
          <p:cNvSpPr>
            <a:spLocks noGrp="1"/>
          </p:cNvSpPr>
          <p:nvPr>
            <p:ph type="dt" sz="half" idx="10"/>
          </p:nvPr>
        </p:nvSpPr>
        <p:spPr/>
        <p:txBody>
          <a:bodyPr/>
          <a:lstStyle/>
          <a:p>
            <a:fld id="{588E78C8-DE55-5742-9BD6-14B9494A7572}" type="datetime1">
              <a:rPr lang="en-US" smtClean="0"/>
              <a:t>11/27/23</a:t>
            </a:fld>
            <a:endParaRPr lang="en-US"/>
          </a:p>
        </p:txBody>
      </p:sp>
      <p:sp>
        <p:nvSpPr>
          <p:cNvPr id="6" name="Footer Placeholder 5">
            <a:extLst>
              <a:ext uri="{FF2B5EF4-FFF2-40B4-BE49-F238E27FC236}">
                <a16:creationId xmlns:a16="http://schemas.microsoft.com/office/drawing/2014/main" id="{DAACDACB-3D66-3C2F-526E-D82F6748A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E219F-8922-0834-2DB6-B2B25B089E9D}"/>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2503628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2C7C85-840B-9F86-5EDB-762C60CC8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6008B8-81D4-4831-7F4C-63FB5C81C5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0FB98-DF60-0BA2-C46D-1861A5516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08879-3F0B-E040-BE67-D31A26A0CCA5}" type="datetime1">
              <a:rPr lang="en-US" smtClean="0"/>
              <a:t>11/27/23</a:t>
            </a:fld>
            <a:endParaRPr lang="en-US"/>
          </a:p>
        </p:txBody>
      </p:sp>
      <p:sp>
        <p:nvSpPr>
          <p:cNvPr id="5" name="Footer Placeholder 4">
            <a:extLst>
              <a:ext uri="{FF2B5EF4-FFF2-40B4-BE49-F238E27FC236}">
                <a16:creationId xmlns:a16="http://schemas.microsoft.com/office/drawing/2014/main" id="{FF0E91B8-E782-C905-6312-56417813D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F1DF04-994F-20DE-9A7F-FB27A7C8A1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9D579E-3427-364E-BAC0-A1718CC6D9F4}" type="slidenum">
              <a:rPr lang="en-US" smtClean="0"/>
              <a:t>‹#›</a:t>
            </a:fld>
            <a:endParaRPr lang="en-US"/>
          </a:p>
        </p:txBody>
      </p:sp>
    </p:spTree>
    <p:extLst>
      <p:ext uri="{BB962C8B-B14F-4D97-AF65-F5344CB8AC3E}">
        <p14:creationId xmlns:p14="http://schemas.microsoft.com/office/powerpoint/2010/main" val="1520389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hyperlink" Target="https://population.un.org/wpp/" TargetMode="External"/><Relationship Id="rId3" Type="http://schemas.openxmlformats.org/officeDocument/2006/relationships/hyperlink" Target="https://www.baseball-reference.com/teams/" TargetMode="External"/><Relationship Id="rId7" Type="http://schemas.openxmlformats.org/officeDocument/2006/relationships/hyperlink" Target="https://www.thebaseballcube.com/page.asp?PT=payroll_year&amp;ID=2002" TargetMode="Externa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hyperlink" Target="https://overthecap.com/salary-cap-space" TargetMode="External"/><Relationship Id="rId5" Type="http://schemas.openxmlformats.org/officeDocument/2006/relationships/hyperlink" Target="https://blogs.fangraphs.com/mlbs-evolving-luxury-tax/" TargetMode="External"/><Relationship Id="rId4" Type="http://schemas.openxmlformats.org/officeDocument/2006/relationships/hyperlink" Target="https://www.census.gov/data/tables/time-series/demo/popest/2020s-total-cities-and-town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seball mitt, ball and bat">
            <a:extLst>
              <a:ext uri="{FF2B5EF4-FFF2-40B4-BE49-F238E27FC236}">
                <a16:creationId xmlns:a16="http://schemas.microsoft.com/office/drawing/2014/main" id="{C43905CC-C60A-DE4F-BDAF-37E84402F257}"/>
              </a:ext>
            </a:extLst>
          </p:cNvPr>
          <p:cNvPicPr>
            <a:picLocks noChangeAspect="1"/>
          </p:cNvPicPr>
          <p:nvPr/>
        </p:nvPicPr>
        <p:blipFill rotWithShape="1">
          <a:blip r:embed="rId2">
            <a:alphaModFix amt="50000"/>
          </a:blip>
          <a:srcRect t="9783" b="5311"/>
          <a:stretch/>
        </p:blipFill>
        <p:spPr>
          <a:xfrm>
            <a:off x="20" y="10"/>
            <a:ext cx="12191979" cy="6857990"/>
          </a:xfrm>
          <a:prstGeom prst="rect">
            <a:avLst/>
          </a:prstGeom>
        </p:spPr>
      </p:pic>
      <p:sp>
        <p:nvSpPr>
          <p:cNvPr id="2" name="Title 1">
            <a:extLst>
              <a:ext uri="{FF2B5EF4-FFF2-40B4-BE49-F238E27FC236}">
                <a16:creationId xmlns:a16="http://schemas.microsoft.com/office/drawing/2014/main" id="{8A71AF95-3002-515A-B2AD-1CCF8FFB4CCC}"/>
              </a:ext>
            </a:extLst>
          </p:cNvPr>
          <p:cNvSpPr>
            <a:spLocks noGrp="1"/>
          </p:cNvSpPr>
          <p:nvPr>
            <p:ph type="ctrTitle"/>
          </p:nvPr>
        </p:nvSpPr>
        <p:spPr>
          <a:xfrm>
            <a:off x="762000" y="1137434"/>
            <a:ext cx="7848600" cy="3204429"/>
          </a:xfrm>
        </p:spPr>
        <p:txBody>
          <a:bodyPr anchor="t">
            <a:normAutofit/>
          </a:bodyPr>
          <a:lstStyle/>
          <a:p>
            <a:pPr algn="l"/>
            <a:r>
              <a:rPr lang="en-US" sz="4000">
                <a:solidFill>
                  <a:srgbClr val="FFFFFF"/>
                </a:solidFill>
              </a:rPr>
              <a:t>Moneyball vs. Millionaires: Examining the Need for a Salary Cap in Major League Baseball</a:t>
            </a:r>
          </a:p>
        </p:txBody>
      </p:sp>
      <p:sp>
        <p:nvSpPr>
          <p:cNvPr id="3" name="Subtitle 2">
            <a:extLst>
              <a:ext uri="{FF2B5EF4-FFF2-40B4-BE49-F238E27FC236}">
                <a16:creationId xmlns:a16="http://schemas.microsoft.com/office/drawing/2014/main" id="{2B11A4CF-8888-2E1B-3572-FC5669489975}"/>
              </a:ext>
            </a:extLst>
          </p:cNvPr>
          <p:cNvSpPr>
            <a:spLocks noGrp="1"/>
          </p:cNvSpPr>
          <p:nvPr>
            <p:ph type="subTitle" idx="1"/>
          </p:nvPr>
        </p:nvSpPr>
        <p:spPr>
          <a:xfrm>
            <a:off x="762000" y="4792531"/>
            <a:ext cx="5334000" cy="1089423"/>
          </a:xfrm>
        </p:spPr>
        <p:txBody>
          <a:bodyPr anchor="b">
            <a:normAutofit/>
          </a:bodyPr>
          <a:lstStyle/>
          <a:p>
            <a:pPr algn="l"/>
            <a:r>
              <a:rPr lang="en-US" sz="1800">
                <a:solidFill>
                  <a:srgbClr val="FFFFFF"/>
                </a:solidFill>
              </a:rPr>
              <a:t>Thomas Sigall</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0CA44E3-5824-8DEF-A5F7-445E4946195C}"/>
              </a:ext>
            </a:extLst>
          </p:cNvPr>
          <p:cNvSpPr>
            <a:spLocks noGrp="1"/>
          </p:cNvSpPr>
          <p:nvPr>
            <p:ph type="sldNum" sz="quarter" idx="12"/>
          </p:nvPr>
        </p:nvSpPr>
        <p:spPr/>
        <p:txBody>
          <a:bodyPr/>
          <a:lstStyle/>
          <a:p>
            <a:fld id="{3F9D579E-3427-364E-BAC0-A1718CC6D9F4}" type="slidenum">
              <a:rPr lang="en-US" smtClean="0"/>
              <a:t>1</a:t>
            </a:fld>
            <a:endParaRPr lang="en-US"/>
          </a:p>
        </p:txBody>
      </p:sp>
    </p:spTree>
    <p:extLst>
      <p:ext uri="{BB962C8B-B14F-4D97-AF65-F5344CB8AC3E}">
        <p14:creationId xmlns:p14="http://schemas.microsoft.com/office/powerpoint/2010/main" val="2744695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riole Park at Camden Yards - Wikipedia">
            <a:extLst>
              <a:ext uri="{FF2B5EF4-FFF2-40B4-BE49-F238E27FC236}">
                <a16:creationId xmlns:a16="http://schemas.microsoft.com/office/drawing/2014/main" id="{D78D5010-532D-6112-5777-E1481FDBF9E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730"/>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F004C-18E6-0628-3220-2C58B261021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Population</a:t>
            </a:r>
          </a:p>
        </p:txBody>
      </p:sp>
      <p:sp>
        <p:nvSpPr>
          <p:cNvPr id="4" name="Slide Number Placeholder 3">
            <a:extLst>
              <a:ext uri="{FF2B5EF4-FFF2-40B4-BE49-F238E27FC236}">
                <a16:creationId xmlns:a16="http://schemas.microsoft.com/office/drawing/2014/main" id="{0AB762F8-1E4C-9A0E-92A2-C4E09554BA47}"/>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10</a:t>
            </a:fld>
            <a:endParaRPr lang="en-US">
              <a:solidFill>
                <a:srgbClr val="FFFFFF"/>
              </a:solidFill>
            </a:endParaRPr>
          </a:p>
        </p:txBody>
      </p:sp>
      <p:sp>
        <p:nvSpPr>
          <p:cNvPr id="7" name="AutoShape 8">
            <a:extLst>
              <a:ext uri="{FF2B5EF4-FFF2-40B4-BE49-F238E27FC236}">
                <a16:creationId xmlns:a16="http://schemas.microsoft.com/office/drawing/2014/main" id="{0FB2B86D-B8CB-8A48-BC47-93458FD865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2476A8C2-3E4F-1400-8F8D-C36CD73873EC}"/>
              </a:ext>
            </a:extLst>
          </p:cNvPr>
          <p:cNvPicPr>
            <a:picLocks noChangeAspect="1"/>
          </p:cNvPicPr>
          <p:nvPr/>
        </p:nvPicPr>
        <p:blipFill>
          <a:blip r:embed="rId3"/>
          <a:stretch>
            <a:fillRect/>
          </a:stretch>
        </p:blipFill>
        <p:spPr>
          <a:xfrm>
            <a:off x="3174990" y="1313495"/>
            <a:ext cx="5842000" cy="5067300"/>
          </a:xfrm>
          <a:prstGeom prst="rect">
            <a:avLst/>
          </a:prstGeom>
        </p:spPr>
      </p:pic>
    </p:spTree>
    <p:extLst>
      <p:ext uri="{BB962C8B-B14F-4D97-AF65-F5344CB8AC3E}">
        <p14:creationId xmlns:p14="http://schemas.microsoft.com/office/powerpoint/2010/main" val="196892771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Wrigley Field - Wikipedia">
            <a:extLst>
              <a:ext uri="{FF2B5EF4-FFF2-40B4-BE49-F238E27FC236}">
                <a16:creationId xmlns:a16="http://schemas.microsoft.com/office/drawing/2014/main" id="{2384EA37-636A-B85C-4D50-7354A63BD25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76266C-DB0A-C3DF-C83F-C7DBE457793A}"/>
              </a:ext>
            </a:extLst>
          </p:cNvPr>
          <p:cNvSpPr>
            <a:spLocks noGrp="1"/>
          </p:cNvSpPr>
          <p:nvPr>
            <p:ph type="title"/>
          </p:nvPr>
        </p:nvSpPr>
        <p:spPr>
          <a:xfrm>
            <a:off x="838200" y="365125"/>
            <a:ext cx="10515600" cy="1325563"/>
          </a:xfrm>
        </p:spPr>
        <p:txBody>
          <a:bodyPr>
            <a:normAutofit/>
          </a:bodyPr>
          <a:lstStyle/>
          <a:p>
            <a:r>
              <a:rPr lang="en-US" b="0" i="0" dirty="0">
                <a:effectLst/>
                <a:latin typeface="Helvetica Neue" panose="02000503000000020004" pitchFamily="2" charset="0"/>
              </a:rPr>
              <a:t>Chi-Square Test</a:t>
            </a:r>
            <a:endParaRPr lang="en-US" dirty="0"/>
          </a:p>
        </p:txBody>
      </p:sp>
      <p:sp>
        <p:nvSpPr>
          <p:cNvPr id="3" name="Content Placeholder 2">
            <a:extLst>
              <a:ext uri="{FF2B5EF4-FFF2-40B4-BE49-F238E27FC236}">
                <a16:creationId xmlns:a16="http://schemas.microsoft.com/office/drawing/2014/main" id="{9AEF27EC-5CDE-FBD0-CA85-C1073B4382D0}"/>
              </a:ext>
            </a:extLst>
          </p:cNvPr>
          <p:cNvSpPr>
            <a:spLocks noGrp="1"/>
          </p:cNvSpPr>
          <p:nvPr>
            <p:ph idx="1"/>
          </p:nvPr>
        </p:nvSpPr>
        <p:spPr>
          <a:xfrm>
            <a:off x="838200" y="1825625"/>
            <a:ext cx="10515600" cy="4351338"/>
          </a:xfrm>
        </p:spPr>
        <p:txBody>
          <a:bodyPr>
            <a:normAutofit/>
          </a:bodyPr>
          <a:lstStyle/>
          <a:p>
            <a:r>
              <a:rPr lang="en-US" sz="2400" dirty="0">
                <a:solidFill>
                  <a:srgbClr val="FFFFFF"/>
                </a:solidFill>
              </a:rPr>
              <a:t>H</a:t>
            </a:r>
            <a:r>
              <a:rPr lang="en-US" sz="2400" baseline="-25000" dirty="0">
                <a:solidFill>
                  <a:srgbClr val="FFFFFF"/>
                </a:solidFill>
              </a:rPr>
              <a:t>0</a:t>
            </a:r>
            <a:r>
              <a:rPr lang="en-US" sz="2400" dirty="0">
                <a:solidFill>
                  <a:srgbClr val="FFFFFF"/>
                </a:solidFill>
              </a:rPr>
              <a:t> = Making the playoffs and being above the CBT threshold are independent</a:t>
            </a:r>
          </a:p>
          <a:p>
            <a:r>
              <a:rPr lang="en-US" sz="2400" dirty="0">
                <a:solidFill>
                  <a:srgbClr val="FFFFFF"/>
                </a:solidFill>
              </a:rPr>
              <a:t>H</a:t>
            </a:r>
            <a:r>
              <a:rPr lang="en-US" sz="2400" baseline="-25000" dirty="0">
                <a:solidFill>
                  <a:srgbClr val="FFFFFF"/>
                </a:solidFill>
              </a:rPr>
              <a:t>a</a:t>
            </a:r>
            <a:r>
              <a:rPr lang="en-US" sz="2400" dirty="0">
                <a:solidFill>
                  <a:srgbClr val="FFFFFF"/>
                </a:solidFill>
              </a:rPr>
              <a:t> = Making the playoffs and being above the CBT threshold are not independent</a:t>
            </a:r>
          </a:p>
          <a:p>
            <a:endParaRPr lang="en-US" sz="2400" baseline="-25000" dirty="0">
              <a:solidFill>
                <a:srgbClr val="FFFFFF"/>
              </a:solidFill>
            </a:endParaRPr>
          </a:p>
        </p:txBody>
      </p:sp>
      <p:sp>
        <p:nvSpPr>
          <p:cNvPr id="4" name="Slide Number Placeholder 3">
            <a:extLst>
              <a:ext uri="{FF2B5EF4-FFF2-40B4-BE49-F238E27FC236}">
                <a16:creationId xmlns:a16="http://schemas.microsoft.com/office/drawing/2014/main" id="{DFB55A51-0D22-886D-390A-C84A6954B7EB}"/>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11</a:t>
            </a:fld>
            <a:endParaRPr lang="en-US">
              <a:solidFill>
                <a:srgbClr val="FFFFFF"/>
              </a:solidFill>
            </a:endParaRPr>
          </a:p>
        </p:txBody>
      </p:sp>
      <p:pic>
        <p:nvPicPr>
          <p:cNvPr id="6" name="Picture 5">
            <a:extLst>
              <a:ext uri="{FF2B5EF4-FFF2-40B4-BE49-F238E27FC236}">
                <a16:creationId xmlns:a16="http://schemas.microsoft.com/office/drawing/2014/main" id="{58986F0F-D88D-B863-1E66-1B38CC4F3AE9}"/>
              </a:ext>
            </a:extLst>
          </p:cNvPr>
          <p:cNvPicPr>
            <a:picLocks noChangeAspect="1"/>
          </p:cNvPicPr>
          <p:nvPr/>
        </p:nvPicPr>
        <p:blipFill>
          <a:blip r:embed="rId4"/>
          <a:stretch>
            <a:fillRect/>
          </a:stretch>
        </p:blipFill>
        <p:spPr>
          <a:xfrm>
            <a:off x="2559050" y="3429000"/>
            <a:ext cx="7073900" cy="1244600"/>
          </a:xfrm>
          <a:prstGeom prst="rect">
            <a:avLst/>
          </a:prstGeom>
        </p:spPr>
      </p:pic>
    </p:spTree>
    <p:extLst>
      <p:ext uri="{BB962C8B-B14F-4D97-AF65-F5344CB8AC3E}">
        <p14:creationId xmlns:p14="http://schemas.microsoft.com/office/powerpoint/2010/main" val="26916497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inute Maid Park - Simple English Wikipedia, the free encyclopedia">
            <a:extLst>
              <a:ext uri="{FF2B5EF4-FFF2-40B4-BE49-F238E27FC236}">
                <a16:creationId xmlns:a16="http://schemas.microsoft.com/office/drawing/2014/main" id="{5B76508B-67BE-EA14-D36F-EB14A96613D8}"/>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3705" b="1129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276EBC-D12E-EF5B-F0A8-90DAE95F351C}"/>
              </a:ext>
            </a:extLst>
          </p:cNvPr>
          <p:cNvSpPr>
            <a:spLocks noGrp="1"/>
          </p:cNvSpPr>
          <p:nvPr>
            <p:ph type="title"/>
          </p:nvPr>
        </p:nvSpPr>
        <p:spPr>
          <a:xfrm>
            <a:off x="838200" y="365125"/>
            <a:ext cx="10515600" cy="1325563"/>
          </a:xfrm>
        </p:spPr>
        <p:txBody>
          <a:bodyPr>
            <a:normAutofit/>
          </a:bodyPr>
          <a:lstStyle/>
          <a:p>
            <a:r>
              <a:rPr lang="en-US">
                <a:solidFill>
                  <a:srgbClr val="FFFFFF"/>
                </a:solidFill>
              </a:rPr>
              <a:t>T-Test</a:t>
            </a:r>
          </a:p>
        </p:txBody>
      </p:sp>
      <p:sp>
        <p:nvSpPr>
          <p:cNvPr id="3" name="Content Placeholder 2">
            <a:extLst>
              <a:ext uri="{FF2B5EF4-FFF2-40B4-BE49-F238E27FC236}">
                <a16:creationId xmlns:a16="http://schemas.microsoft.com/office/drawing/2014/main" id="{243D3378-E6A8-5B77-12CF-1C05251EE168}"/>
              </a:ext>
            </a:extLst>
          </p:cNvPr>
          <p:cNvSpPr>
            <a:spLocks noGrp="1"/>
          </p:cNvSpPr>
          <p:nvPr>
            <p:ph idx="1"/>
          </p:nvPr>
        </p:nvSpPr>
        <p:spPr>
          <a:xfrm>
            <a:off x="838200" y="1550978"/>
            <a:ext cx="10515600" cy="1009649"/>
          </a:xfrm>
        </p:spPr>
        <p:txBody>
          <a:bodyPr>
            <a:normAutofit/>
          </a:bodyPr>
          <a:lstStyle/>
          <a:p>
            <a:r>
              <a:rPr lang="en-US" dirty="0">
                <a:solidFill>
                  <a:srgbClr val="FFFFFF"/>
                </a:solidFill>
              </a:rPr>
              <a:t>Let </a:t>
            </a:r>
            <a:r>
              <a:rPr lang="el-GR" dirty="0">
                <a:solidFill>
                  <a:srgbClr val="FFFFFF"/>
                </a:solidFill>
              </a:rPr>
              <a:t>μ</a:t>
            </a:r>
            <a:r>
              <a:rPr lang="en-US" baseline="-25000" dirty="0">
                <a:solidFill>
                  <a:srgbClr val="FFFFFF"/>
                </a:solidFill>
              </a:rPr>
              <a:t>b</a:t>
            </a:r>
            <a:r>
              <a:rPr lang="en-US" dirty="0">
                <a:solidFill>
                  <a:srgbClr val="FFFFFF"/>
                </a:solidFill>
              </a:rPr>
              <a:t> = mean winning percentage for teams </a:t>
            </a:r>
            <a:r>
              <a:rPr lang="en-US" i="1" dirty="0">
                <a:solidFill>
                  <a:srgbClr val="FFFFFF"/>
                </a:solidFill>
              </a:rPr>
              <a:t>above</a:t>
            </a:r>
            <a:r>
              <a:rPr lang="en-US" dirty="0">
                <a:solidFill>
                  <a:srgbClr val="FFFFFF"/>
                </a:solidFill>
              </a:rPr>
              <a:t> the CBT threshold.</a:t>
            </a:r>
          </a:p>
          <a:p>
            <a:r>
              <a:rPr lang="en-US" dirty="0">
                <a:solidFill>
                  <a:srgbClr val="FFFFFF"/>
                </a:solidFill>
              </a:rPr>
              <a:t>Let </a:t>
            </a:r>
            <a:r>
              <a:rPr lang="el-GR" dirty="0">
                <a:solidFill>
                  <a:srgbClr val="FFFFFF"/>
                </a:solidFill>
              </a:rPr>
              <a:t>μ</a:t>
            </a:r>
            <a:r>
              <a:rPr lang="en-US" baseline="-25000" dirty="0">
                <a:solidFill>
                  <a:srgbClr val="FFFFFF"/>
                </a:solidFill>
              </a:rPr>
              <a:t>b</a:t>
            </a:r>
            <a:r>
              <a:rPr lang="en-US" dirty="0">
                <a:solidFill>
                  <a:srgbClr val="FFFFFF"/>
                </a:solidFill>
              </a:rPr>
              <a:t> = mean winning percentage for teams </a:t>
            </a:r>
            <a:r>
              <a:rPr lang="en-US" i="1" dirty="0">
                <a:solidFill>
                  <a:srgbClr val="FFFFFF"/>
                </a:solidFill>
              </a:rPr>
              <a:t>below</a:t>
            </a:r>
            <a:r>
              <a:rPr lang="en-US" dirty="0">
                <a:solidFill>
                  <a:srgbClr val="FFFFFF"/>
                </a:solidFill>
              </a:rPr>
              <a:t> the CBT threshold.</a:t>
            </a:r>
          </a:p>
          <a:p>
            <a:endParaRPr lang="en-US" dirty="0">
              <a:solidFill>
                <a:srgbClr val="FFFFFF"/>
              </a:solidFill>
            </a:endParaRPr>
          </a:p>
        </p:txBody>
      </p:sp>
      <p:sp>
        <p:nvSpPr>
          <p:cNvPr id="4" name="Slide Number Placeholder 3">
            <a:extLst>
              <a:ext uri="{FF2B5EF4-FFF2-40B4-BE49-F238E27FC236}">
                <a16:creationId xmlns:a16="http://schemas.microsoft.com/office/drawing/2014/main" id="{9567B4B5-2D38-84AC-28C9-AAC7B2CA1768}"/>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12</a:t>
            </a:fld>
            <a:endParaRPr lang="en-US">
              <a:solidFill>
                <a:srgbClr val="FFFFFF"/>
              </a:solidFill>
            </a:endParaRPr>
          </a:p>
        </p:txBody>
      </p:sp>
      <p:pic>
        <p:nvPicPr>
          <p:cNvPr id="5" name="Picture 4">
            <a:extLst>
              <a:ext uri="{FF2B5EF4-FFF2-40B4-BE49-F238E27FC236}">
                <a16:creationId xmlns:a16="http://schemas.microsoft.com/office/drawing/2014/main" id="{5E0C1647-27F0-15ED-0042-7299E7588DD1}"/>
              </a:ext>
            </a:extLst>
          </p:cNvPr>
          <p:cNvPicPr>
            <a:picLocks noChangeAspect="1"/>
          </p:cNvPicPr>
          <p:nvPr/>
        </p:nvPicPr>
        <p:blipFill>
          <a:blip r:embed="rId4"/>
          <a:stretch>
            <a:fillRect/>
          </a:stretch>
        </p:blipFill>
        <p:spPr>
          <a:xfrm>
            <a:off x="4857750" y="2586911"/>
            <a:ext cx="2476500" cy="1199555"/>
          </a:xfrm>
          <a:prstGeom prst="rect">
            <a:avLst/>
          </a:prstGeom>
        </p:spPr>
      </p:pic>
      <p:pic>
        <p:nvPicPr>
          <p:cNvPr id="6" name="Picture 5">
            <a:extLst>
              <a:ext uri="{FF2B5EF4-FFF2-40B4-BE49-F238E27FC236}">
                <a16:creationId xmlns:a16="http://schemas.microsoft.com/office/drawing/2014/main" id="{147DBDCE-F196-15CA-2BE4-96BF7E529539}"/>
              </a:ext>
            </a:extLst>
          </p:cNvPr>
          <p:cNvPicPr>
            <a:picLocks noChangeAspect="1"/>
          </p:cNvPicPr>
          <p:nvPr/>
        </p:nvPicPr>
        <p:blipFill>
          <a:blip r:embed="rId5"/>
          <a:stretch>
            <a:fillRect/>
          </a:stretch>
        </p:blipFill>
        <p:spPr>
          <a:xfrm>
            <a:off x="2711450" y="4011622"/>
            <a:ext cx="6769100" cy="2590800"/>
          </a:xfrm>
          <a:prstGeom prst="rect">
            <a:avLst/>
          </a:prstGeom>
        </p:spPr>
      </p:pic>
    </p:spTree>
    <p:extLst>
      <p:ext uri="{BB962C8B-B14F-4D97-AF65-F5344CB8AC3E}">
        <p14:creationId xmlns:p14="http://schemas.microsoft.com/office/powerpoint/2010/main" val="32809570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9" name="Rectangle 512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Globe Life Field - Wikipedia">
            <a:extLst>
              <a:ext uri="{FF2B5EF4-FFF2-40B4-BE49-F238E27FC236}">
                <a16:creationId xmlns:a16="http://schemas.microsoft.com/office/drawing/2014/main" id="{BE53E4ED-F652-2912-D22F-4FE4F13F661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7EC480-7F35-9878-2774-918D13304F0F}"/>
              </a:ext>
            </a:extLst>
          </p:cNvPr>
          <p:cNvSpPr>
            <a:spLocks noGrp="1"/>
          </p:cNvSpPr>
          <p:nvPr>
            <p:ph type="title"/>
          </p:nvPr>
        </p:nvSpPr>
        <p:spPr>
          <a:xfrm>
            <a:off x="838200" y="365125"/>
            <a:ext cx="10515600" cy="1325563"/>
          </a:xfrm>
        </p:spPr>
        <p:txBody>
          <a:bodyPr>
            <a:normAutofit/>
          </a:bodyPr>
          <a:lstStyle/>
          <a:p>
            <a:r>
              <a:rPr lang="en-US">
                <a:solidFill>
                  <a:srgbClr val="FFFFFF"/>
                </a:solidFill>
              </a:rPr>
              <a:t>Population Tests</a:t>
            </a:r>
          </a:p>
        </p:txBody>
      </p:sp>
      <p:sp>
        <p:nvSpPr>
          <p:cNvPr id="4" name="Slide Number Placeholder 3">
            <a:extLst>
              <a:ext uri="{FF2B5EF4-FFF2-40B4-BE49-F238E27FC236}">
                <a16:creationId xmlns:a16="http://schemas.microsoft.com/office/drawing/2014/main" id="{B1BFC64D-C4D4-B4DF-8C4D-5A7A67753374}"/>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13</a:t>
            </a:fld>
            <a:endParaRPr lang="en-US">
              <a:solidFill>
                <a:srgbClr val="FFFFFF"/>
              </a:solidFill>
            </a:endParaRPr>
          </a:p>
        </p:txBody>
      </p:sp>
      <p:pic>
        <p:nvPicPr>
          <p:cNvPr id="5" name="Picture 4">
            <a:extLst>
              <a:ext uri="{FF2B5EF4-FFF2-40B4-BE49-F238E27FC236}">
                <a16:creationId xmlns:a16="http://schemas.microsoft.com/office/drawing/2014/main" id="{32D7430C-41ED-7E29-4378-FDEF1579545C}"/>
              </a:ext>
            </a:extLst>
          </p:cNvPr>
          <p:cNvPicPr>
            <a:picLocks noChangeAspect="1"/>
          </p:cNvPicPr>
          <p:nvPr/>
        </p:nvPicPr>
        <p:blipFill rotWithShape="1">
          <a:blip r:embed="rId4"/>
          <a:srcRect t="15686"/>
          <a:stretch/>
        </p:blipFill>
        <p:spPr>
          <a:xfrm>
            <a:off x="990600" y="1690688"/>
            <a:ext cx="6781800" cy="1092200"/>
          </a:xfrm>
          <a:prstGeom prst="rect">
            <a:avLst/>
          </a:prstGeom>
        </p:spPr>
      </p:pic>
      <p:pic>
        <p:nvPicPr>
          <p:cNvPr id="6" name="Picture 5">
            <a:extLst>
              <a:ext uri="{FF2B5EF4-FFF2-40B4-BE49-F238E27FC236}">
                <a16:creationId xmlns:a16="http://schemas.microsoft.com/office/drawing/2014/main" id="{804D429E-2372-743E-ACB5-A4A00291E8A0}"/>
              </a:ext>
            </a:extLst>
          </p:cNvPr>
          <p:cNvPicPr>
            <a:picLocks noChangeAspect="1"/>
          </p:cNvPicPr>
          <p:nvPr/>
        </p:nvPicPr>
        <p:blipFill>
          <a:blip r:embed="rId5"/>
          <a:stretch>
            <a:fillRect/>
          </a:stretch>
        </p:blipFill>
        <p:spPr>
          <a:xfrm>
            <a:off x="990600" y="3708401"/>
            <a:ext cx="1587500" cy="800100"/>
          </a:xfrm>
          <a:prstGeom prst="rect">
            <a:avLst/>
          </a:prstGeom>
        </p:spPr>
      </p:pic>
      <p:pic>
        <p:nvPicPr>
          <p:cNvPr id="7" name="Picture 6">
            <a:extLst>
              <a:ext uri="{FF2B5EF4-FFF2-40B4-BE49-F238E27FC236}">
                <a16:creationId xmlns:a16="http://schemas.microsoft.com/office/drawing/2014/main" id="{D714EC29-D6AF-8300-72BE-27A1EFC85240}"/>
              </a:ext>
            </a:extLst>
          </p:cNvPr>
          <p:cNvPicPr>
            <a:picLocks noChangeAspect="1"/>
          </p:cNvPicPr>
          <p:nvPr/>
        </p:nvPicPr>
        <p:blipFill>
          <a:blip r:embed="rId6"/>
          <a:stretch>
            <a:fillRect/>
          </a:stretch>
        </p:blipFill>
        <p:spPr>
          <a:xfrm>
            <a:off x="2965450" y="3708400"/>
            <a:ext cx="6794500" cy="2463800"/>
          </a:xfrm>
          <a:prstGeom prst="rect">
            <a:avLst/>
          </a:prstGeom>
        </p:spPr>
      </p:pic>
    </p:spTree>
    <p:extLst>
      <p:ext uri="{BB962C8B-B14F-4D97-AF65-F5344CB8AC3E}">
        <p14:creationId xmlns:p14="http://schemas.microsoft.com/office/powerpoint/2010/main" val="13183724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Busch Memorial Stadium - Wikipedia">
            <a:extLst>
              <a:ext uri="{FF2B5EF4-FFF2-40B4-BE49-F238E27FC236}">
                <a16:creationId xmlns:a16="http://schemas.microsoft.com/office/drawing/2014/main" id="{EB3DB327-5A76-0F10-2298-9BFFE72ECDE9}"/>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4350" b="6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903C87-84C7-E322-FC93-F4AD179F1AA8}"/>
              </a:ext>
            </a:extLst>
          </p:cNvPr>
          <p:cNvSpPr>
            <a:spLocks noGrp="1"/>
          </p:cNvSpPr>
          <p:nvPr>
            <p:ph type="title"/>
          </p:nvPr>
        </p:nvSpPr>
        <p:spPr>
          <a:xfrm>
            <a:off x="838200" y="365125"/>
            <a:ext cx="10515600" cy="1325563"/>
          </a:xfrm>
        </p:spPr>
        <p:txBody>
          <a:bodyPr>
            <a:normAutofit/>
          </a:bodyPr>
          <a:lstStyle/>
          <a:p>
            <a:r>
              <a:rPr lang="en-US">
                <a:solidFill>
                  <a:srgbClr val="FFFFFF"/>
                </a:solidFill>
              </a:rPr>
              <a:t>Bootstrap Methods</a:t>
            </a:r>
          </a:p>
        </p:txBody>
      </p:sp>
      <p:graphicFrame>
        <p:nvGraphicFramePr>
          <p:cNvPr id="5" name="Content Placeholder 4">
            <a:extLst>
              <a:ext uri="{FF2B5EF4-FFF2-40B4-BE49-F238E27FC236}">
                <a16:creationId xmlns:a16="http://schemas.microsoft.com/office/drawing/2014/main" id="{CC8AE10E-9E07-438B-76ED-BD0FBCF203C7}"/>
              </a:ext>
            </a:extLst>
          </p:cNvPr>
          <p:cNvGraphicFramePr>
            <a:graphicFrameLocks noGrp="1"/>
          </p:cNvGraphicFramePr>
          <p:nvPr>
            <p:ph idx="1"/>
            <p:extLst>
              <p:ext uri="{D42A27DB-BD31-4B8C-83A1-F6EECF244321}">
                <p14:modId xmlns:p14="http://schemas.microsoft.com/office/powerpoint/2010/main" val="253445520"/>
              </p:ext>
            </p:extLst>
          </p:nvPr>
        </p:nvGraphicFramePr>
        <p:xfrm>
          <a:off x="8813254" y="3219129"/>
          <a:ext cx="3022602" cy="784226"/>
        </p:xfrm>
        <a:graphic>
          <a:graphicData uri="http://schemas.openxmlformats.org/drawingml/2006/table">
            <a:tbl>
              <a:tblPr firstRow="1" bandRow="1">
                <a:tableStyleId>{5940675A-B579-460E-94D1-54222C63F5DA}</a:tableStyleId>
              </a:tblPr>
              <a:tblGrid>
                <a:gridCol w="1511301">
                  <a:extLst>
                    <a:ext uri="{9D8B030D-6E8A-4147-A177-3AD203B41FA5}">
                      <a16:colId xmlns:a16="http://schemas.microsoft.com/office/drawing/2014/main" val="926880030"/>
                    </a:ext>
                  </a:extLst>
                </a:gridCol>
                <a:gridCol w="1511301">
                  <a:extLst>
                    <a:ext uri="{9D8B030D-6E8A-4147-A177-3AD203B41FA5}">
                      <a16:colId xmlns:a16="http://schemas.microsoft.com/office/drawing/2014/main" val="296295625"/>
                    </a:ext>
                  </a:extLst>
                </a:gridCol>
              </a:tblGrid>
              <a:tr h="392113">
                <a:tc>
                  <a:txBody>
                    <a:bodyPr/>
                    <a:lstStyle/>
                    <a:p>
                      <a:pPr algn="ctr"/>
                      <a:r>
                        <a:rPr lang="en-US" dirty="0"/>
                        <a:t>2.5%</a:t>
                      </a:r>
                    </a:p>
                  </a:txBody>
                  <a:tcPr/>
                </a:tc>
                <a:tc>
                  <a:txBody>
                    <a:bodyPr/>
                    <a:lstStyle/>
                    <a:p>
                      <a:pPr algn="ctr"/>
                      <a:r>
                        <a:rPr lang="en-US" dirty="0"/>
                        <a:t>97.5%</a:t>
                      </a:r>
                    </a:p>
                  </a:txBody>
                  <a:tcPr/>
                </a:tc>
                <a:extLst>
                  <a:ext uri="{0D108BD9-81ED-4DB2-BD59-A6C34878D82A}">
                    <a16:rowId xmlns:a16="http://schemas.microsoft.com/office/drawing/2014/main" val="489253705"/>
                  </a:ext>
                </a:extLst>
              </a:tr>
              <a:tr h="392113">
                <a:tc>
                  <a:txBody>
                    <a:bodyPr/>
                    <a:lstStyle/>
                    <a:p>
                      <a:pPr algn="ctr"/>
                      <a:r>
                        <a:rPr lang="en-US" dirty="0"/>
                        <a:t>11.37</a:t>
                      </a:r>
                    </a:p>
                  </a:txBody>
                  <a:tcPr/>
                </a:tc>
                <a:tc>
                  <a:txBody>
                    <a:bodyPr/>
                    <a:lstStyle/>
                    <a:p>
                      <a:pPr algn="ctr"/>
                      <a:r>
                        <a:rPr lang="en-US" dirty="0"/>
                        <a:t>13.25</a:t>
                      </a:r>
                    </a:p>
                  </a:txBody>
                  <a:tcPr/>
                </a:tc>
                <a:extLst>
                  <a:ext uri="{0D108BD9-81ED-4DB2-BD59-A6C34878D82A}">
                    <a16:rowId xmlns:a16="http://schemas.microsoft.com/office/drawing/2014/main" val="1464608215"/>
                  </a:ext>
                </a:extLst>
              </a:tr>
            </a:tbl>
          </a:graphicData>
        </a:graphic>
      </p:graphicFrame>
      <p:sp>
        <p:nvSpPr>
          <p:cNvPr id="4" name="Slide Number Placeholder 3">
            <a:extLst>
              <a:ext uri="{FF2B5EF4-FFF2-40B4-BE49-F238E27FC236}">
                <a16:creationId xmlns:a16="http://schemas.microsoft.com/office/drawing/2014/main" id="{6C7CB04F-EEB7-3DE1-5F33-9A8FC6A84E92}"/>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14</a:t>
            </a:fld>
            <a:endParaRPr lang="en-US">
              <a:solidFill>
                <a:srgbClr val="FFFFFF"/>
              </a:solidFill>
            </a:endParaRPr>
          </a:p>
        </p:txBody>
      </p:sp>
      <p:pic>
        <p:nvPicPr>
          <p:cNvPr id="6148" name="Picture 4">
            <a:extLst>
              <a:ext uri="{FF2B5EF4-FFF2-40B4-BE49-F238E27FC236}">
                <a16:creationId xmlns:a16="http://schemas.microsoft.com/office/drawing/2014/main" id="{7E3B748F-8341-B14D-E7D6-1DDB4EDE9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50360"/>
            <a:ext cx="7618911" cy="470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4878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Baseball in Japan - Wikipedia">
            <a:extLst>
              <a:ext uri="{FF2B5EF4-FFF2-40B4-BE49-F238E27FC236}">
                <a16:creationId xmlns:a16="http://schemas.microsoft.com/office/drawing/2014/main" id="{C0D7C367-A542-138D-C27D-A7B62D98B1B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8584" b="1641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82F204-6AEC-BE40-3474-0630AB6ECD0E}"/>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Conclusions</a:t>
            </a:r>
          </a:p>
        </p:txBody>
      </p:sp>
      <p:sp>
        <p:nvSpPr>
          <p:cNvPr id="7174" name="Content Placeholder 7173">
            <a:extLst>
              <a:ext uri="{FF2B5EF4-FFF2-40B4-BE49-F238E27FC236}">
                <a16:creationId xmlns:a16="http://schemas.microsoft.com/office/drawing/2014/main" id="{9C121C77-B51E-FDD1-D4DC-3738702FC541}"/>
              </a:ext>
            </a:extLst>
          </p:cNvPr>
          <p:cNvSpPr>
            <a:spLocks noGrp="1"/>
          </p:cNvSpPr>
          <p:nvPr>
            <p:ph idx="1"/>
          </p:nvPr>
        </p:nvSpPr>
        <p:spPr>
          <a:xfrm>
            <a:off x="838200" y="1825625"/>
            <a:ext cx="10515600" cy="4351338"/>
          </a:xfrm>
        </p:spPr>
        <p:txBody>
          <a:bodyPr>
            <a:normAutofit/>
          </a:bodyPr>
          <a:lstStyle/>
          <a:p>
            <a:r>
              <a:rPr lang="en-US" dirty="0">
                <a:solidFill>
                  <a:srgbClr val="FFFFFF"/>
                </a:solidFill>
              </a:rPr>
              <a:t>A clear advantage (11 – 13 wins per season) exists for teams that exceed the CBT threshold</a:t>
            </a:r>
          </a:p>
          <a:p>
            <a:r>
              <a:rPr lang="en-US" dirty="0">
                <a:solidFill>
                  <a:srgbClr val="FFFFFF"/>
                </a:solidFill>
              </a:rPr>
              <a:t>Less of a difference exists when comparing teams based on market size, it is the money making a difference not the market size</a:t>
            </a:r>
          </a:p>
          <a:p>
            <a:r>
              <a:rPr lang="en-US" dirty="0">
                <a:solidFill>
                  <a:srgbClr val="FFFFFF"/>
                </a:solidFill>
              </a:rPr>
              <a:t>The penalties are not sufficiently harsh</a:t>
            </a:r>
          </a:p>
          <a:p>
            <a:r>
              <a:rPr lang="en-US" dirty="0">
                <a:solidFill>
                  <a:srgbClr val="FFFFFF"/>
                </a:solidFill>
              </a:rPr>
              <a:t>A gap clearly exists, and a salary cap would help close the gap between rich and poor teams as done in other professional sports leagues</a:t>
            </a:r>
          </a:p>
          <a:p>
            <a:endParaRPr lang="en-US" dirty="0">
              <a:solidFill>
                <a:srgbClr val="FFFFFF"/>
              </a:solidFill>
            </a:endParaRPr>
          </a:p>
        </p:txBody>
      </p:sp>
      <p:sp>
        <p:nvSpPr>
          <p:cNvPr id="4" name="Slide Number Placeholder 3">
            <a:extLst>
              <a:ext uri="{FF2B5EF4-FFF2-40B4-BE49-F238E27FC236}">
                <a16:creationId xmlns:a16="http://schemas.microsoft.com/office/drawing/2014/main" id="{A0B96851-15B9-B1B9-0989-9D281B347AF1}"/>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77268776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Mobile Park - Wikipedia">
            <a:extLst>
              <a:ext uri="{FF2B5EF4-FFF2-40B4-BE49-F238E27FC236}">
                <a16:creationId xmlns:a16="http://schemas.microsoft.com/office/drawing/2014/main" id="{9A6C222A-9113-91F5-97DD-83A4B70905B7}"/>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DF20537-38C3-47C7-68C6-7DA9C24C35DE}"/>
              </a:ext>
            </a:extLst>
          </p:cNvPr>
          <p:cNvSpPr>
            <a:spLocks noGrp="1"/>
          </p:cNvSpPr>
          <p:nvPr>
            <p:ph type="sldNum" sz="quarter" idx="12"/>
          </p:nvPr>
        </p:nvSpPr>
        <p:spPr/>
        <p:txBody>
          <a:bodyPr/>
          <a:lstStyle/>
          <a:p>
            <a:fld id="{3F9D579E-3427-364E-BAC0-A1718CC6D9F4}" type="slidenum">
              <a:rPr lang="en-US" smtClean="0"/>
              <a:t>16</a:t>
            </a:fld>
            <a:endParaRPr lang="en-US"/>
          </a:p>
        </p:txBody>
      </p:sp>
      <p:pic>
        <p:nvPicPr>
          <p:cNvPr id="9" name="Picture 8">
            <a:extLst>
              <a:ext uri="{FF2B5EF4-FFF2-40B4-BE49-F238E27FC236}">
                <a16:creationId xmlns:a16="http://schemas.microsoft.com/office/drawing/2014/main" id="{543C7985-2775-D95B-FFCB-C337888D4284}"/>
              </a:ext>
            </a:extLst>
          </p:cNvPr>
          <p:cNvPicPr>
            <a:picLocks noChangeAspect="1"/>
          </p:cNvPicPr>
          <p:nvPr/>
        </p:nvPicPr>
        <p:blipFill>
          <a:blip r:embed="rId4"/>
          <a:stretch>
            <a:fillRect/>
          </a:stretch>
        </p:blipFill>
        <p:spPr>
          <a:xfrm>
            <a:off x="934021" y="1117407"/>
            <a:ext cx="10323957" cy="4623185"/>
          </a:xfrm>
          <a:prstGeom prst="rect">
            <a:avLst/>
          </a:prstGeom>
        </p:spPr>
      </p:pic>
    </p:spTree>
    <p:extLst>
      <p:ext uri="{BB962C8B-B14F-4D97-AF65-F5344CB8AC3E}">
        <p14:creationId xmlns:p14="http://schemas.microsoft.com/office/powerpoint/2010/main" val="58487728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List of Arizona Complex League stadiums - Wikipedia">
            <a:extLst>
              <a:ext uri="{FF2B5EF4-FFF2-40B4-BE49-F238E27FC236}">
                <a16:creationId xmlns:a16="http://schemas.microsoft.com/office/drawing/2014/main" id="{44A5D436-D34A-D95D-511E-32C0B921E0E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9E7997-7FED-09DE-E50B-BD9F8CA1F5AD}"/>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Bibliography</a:t>
            </a:r>
          </a:p>
        </p:txBody>
      </p:sp>
      <p:sp>
        <p:nvSpPr>
          <p:cNvPr id="3" name="Content Placeholder 2">
            <a:extLst>
              <a:ext uri="{FF2B5EF4-FFF2-40B4-BE49-F238E27FC236}">
                <a16:creationId xmlns:a16="http://schemas.microsoft.com/office/drawing/2014/main" id="{19EE63D1-1039-DD0B-2460-C31DF5DCE522}"/>
              </a:ext>
            </a:extLst>
          </p:cNvPr>
          <p:cNvSpPr>
            <a:spLocks noGrp="1"/>
          </p:cNvSpPr>
          <p:nvPr>
            <p:ph idx="1"/>
          </p:nvPr>
        </p:nvSpPr>
        <p:spPr>
          <a:xfrm>
            <a:off x="838200" y="1825625"/>
            <a:ext cx="10515600" cy="4351338"/>
          </a:xfrm>
        </p:spPr>
        <p:txBody>
          <a:bodyPr>
            <a:normAutofit fontScale="85000" lnSpcReduction="20000"/>
          </a:bodyPr>
          <a:lstStyle/>
          <a:p>
            <a:pPr marL="0" indent="0">
              <a:buNone/>
            </a:pPr>
            <a:r>
              <a:rPr lang="en-US" dirty="0">
                <a:solidFill>
                  <a:srgbClr val="FFFFFF"/>
                </a:solidFill>
              </a:rPr>
              <a:t>Background images from Wikipedia</a:t>
            </a:r>
          </a:p>
          <a:p>
            <a:pPr marL="0" indent="0">
              <a:buNone/>
            </a:pPr>
            <a:endParaRPr lang="en-US" dirty="0">
              <a:solidFill>
                <a:srgbClr val="FFFFFF"/>
              </a:solidFill>
            </a:endParaRPr>
          </a:p>
          <a:p>
            <a:pPr marL="0" indent="0" algn="l">
              <a:buNone/>
            </a:pPr>
            <a:r>
              <a:rPr lang="en-US" b="0" i="0" dirty="0">
                <a:effectLst/>
                <a:cs typeface="Calibri" panose="020F0502020204030204" pitchFamily="34" charset="0"/>
              </a:rPr>
              <a:t>“Baseball Reference.” 2023. </a:t>
            </a:r>
            <a:r>
              <a:rPr lang="en-US" b="0" i="0" u="none" strike="noStrike" dirty="0">
                <a:effectLst/>
                <a:cs typeface="Calibri" panose="020F0502020204030204" pitchFamily="34" charset="0"/>
                <a:hlinkClick r:id="rId3">
                  <a:extLst>
                    <a:ext uri="{A12FA001-AC4F-418D-AE19-62706E023703}">
                      <ahyp:hlinkClr xmlns:ahyp="http://schemas.microsoft.com/office/drawing/2018/hyperlinkcolor" val="tx"/>
                    </a:ext>
                  </a:extLst>
                </a:hlinkClick>
              </a:rPr>
              <a:t>https://www.baseball-reference.com/teams/</a:t>
            </a:r>
            <a:r>
              <a:rPr lang="en-US" b="0" i="0" dirty="0">
                <a:effectLst/>
                <a:cs typeface="Calibri" panose="020F0502020204030204" pitchFamily="34" charset="0"/>
              </a:rPr>
              <a:t>.</a:t>
            </a:r>
          </a:p>
          <a:p>
            <a:pPr marL="0" indent="0" algn="l">
              <a:buNone/>
            </a:pPr>
            <a:r>
              <a:rPr lang="en-US" b="0" i="0" dirty="0">
                <a:effectLst/>
                <a:cs typeface="Calibri" panose="020F0502020204030204" pitchFamily="34" charset="0"/>
              </a:rPr>
              <a:t>Bureau, US Census. “City and Town Population Totals: 2020-2022 — </a:t>
            </a:r>
            <a:r>
              <a:rPr lang="en-US" b="0" i="0" dirty="0" err="1">
                <a:effectLst/>
                <a:cs typeface="Calibri" panose="020F0502020204030204" pitchFamily="34" charset="0"/>
              </a:rPr>
              <a:t>Census.gov</a:t>
            </a:r>
            <a:r>
              <a:rPr lang="en-US" b="0" i="0" dirty="0">
                <a:effectLst/>
                <a:cs typeface="Calibri" panose="020F0502020204030204" pitchFamily="34" charset="0"/>
              </a:rPr>
              <a:t>.” </a:t>
            </a:r>
            <a:r>
              <a:rPr lang="en-US" b="0" i="0" u="none" strike="noStrike" dirty="0">
                <a:effectLst/>
                <a:cs typeface="Calibri" panose="020F0502020204030204" pitchFamily="34" charset="0"/>
                <a:hlinkClick r:id="rId4">
                  <a:extLst>
                    <a:ext uri="{A12FA001-AC4F-418D-AE19-62706E023703}">
                      <ahyp:hlinkClr xmlns:ahyp="http://schemas.microsoft.com/office/drawing/2018/hyperlinkcolor" val="tx"/>
                    </a:ext>
                  </a:extLst>
                </a:hlinkClick>
              </a:rPr>
              <a:t>https://www.census.gov/data/tables/time-series/demo/popest/2020s-total-cities-and-towns.html</a:t>
            </a:r>
            <a:r>
              <a:rPr lang="en-US" b="0" i="0" dirty="0">
                <a:effectLst/>
                <a:cs typeface="Calibri" panose="020F0502020204030204" pitchFamily="34" charset="0"/>
              </a:rPr>
              <a:t>.</a:t>
            </a:r>
          </a:p>
          <a:p>
            <a:pPr marL="0" indent="0" algn="l">
              <a:buNone/>
            </a:pPr>
            <a:r>
              <a:rPr lang="en-US" b="0" i="0" dirty="0">
                <a:effectLst/>
                <a:cs typeface="Calibri" panose="020F0502020204030204" pitchFamily="34" charset="0"/>
              </a:rPr>
              <a:t>“MLB’s Evolving Luxury Tax — </a:t>
            </a:r>
            <a:r>
              <a:rPr lang="en-US" b="0" i="0" dirty="0" err="1">
                <a:effectLst/>
                <a:cs typeface="Calibri" panose="020F0502020204030204" pitchFamily="34" charset="0"/>
              </a:rPr>
              <a:t>Blogs.fangraphs.com</a:t>
            </a:r>
            <a:r>
              <a:rPr lang="en-US" b="0" i="0" dirty="0">
                <a:effectLst/>
                <a:cs typeface="Calibri" panose="020F0502020204030204" pitchFamily="34" charset="0"/>
              </a:rPr>
              <a:t>.” </a:t>
            </a:r>
            <a:r>
              <a:rPr lang="en-US" b="0" i="0" u="none" strike="noStrike" dirty="0">
                <a:effectLst/>
                <a:cs typeface="Calibri" panose="020F0502020204030204" pitchFamily="34" charset="0"/>
                <a:hlinkClick r:id="rId5">
                  <a:extLst>
                    <a:ext uri="{A12FA001-AC4F-418D-AE19-62706E023703}">
                      <ahyp:hlinkClr xmlns:ahyp="http://schemas.microsoft.com/office/drawing/2018/hyperlinkcolor" val="tx"/>
                    </a:ext>
                  </a:extLst>
                </a:hlinkClick>
              </a:rPr>
              <a:t>https://blogs.fangraphs.com/mlbs-evolving-luxury-tax/</a:t>
            </a:r>
            <a:r>
              <a:rPr lang="en-US" b="0" i="0" dirty="0">
                <a:effectLst/>
                <a:cs typeface="Calibri" panose="020F0502020204030204" pitchFamily="34" charset="0"/>
              </a:rPr>
              <a:t>.</a:t>
            </a:r>
          </a:p>
          <a:p>
            <a:pPr marL="0" indent="0" algn="l">
              <a:buNone/>
            </a:pPr>
            <a:r>
              <a:rPr lang="en-US" b="0" i="0" dirty="0" err="1">
                <a:effectLst/>
                <a:cs typeface="Calibri" panose="020F0502020204030204" pitchFamily="34" charset="0"/>
              </a:rPr>
              <a:t>OverTheCap</a:t>
            </a:r>
            <a:r>
              <a:rPr lang="en-US" b="0" i="0" dirty="0">
                <a:effectLst/>
                <a:cs typeface="Calibri" panose="020F0502020204030204" pitchFamily="34" charset="0"/>
              </a:rPr>
              <a:t>. 2023. “Salary Cap Space.” </a:t>
            </a:r>
            <a:r>
              <a:rPr lang="en-US" b="0" i="0" u="none" strike="noStrike" dirty="0">
                <a:effectLst/>
                <a:cs typeface="Calibri" panose="020F0502020204030204" pitchFamily="34" charset="0"/>
                <a:hlinkClick r:id="rId6">
                  <a:extLst>
                    <a:ext uri="{A12FA001-AC4F-418D-AE19-62706E023703}">
                      <ahyp:hlinkClr xmlns:ahyp="http://schemas.microsoft.com/office/drawing/2018/hyperlinkcolor" val="tx"/>
                    </a:ext>
                  </a:extLst>
                </a:hlinkClick>
              </a:rPr>
              <a:t>https://overthecap.com/salary-cap-space</a:t>
            </a:r>
            <a:r>
              <a:rPr lang="en-US" b="0" i="0" dirty="0">
                <a:effectLst/>
                <a:cs typeface="Calibri" panose="020F0502020204030204" pitchFamily="34" charset="0"/>
              </a:rPr>
              <a:t>.</a:t>
            </a:r>
          </a:p>
          <a:p>
            <a:pPr marL="0" indent="0" algn="l">
              <a:buNone/>
            </a:pPr>
            <a:r>
              <a:rPr lang="en-US" b="0" i="0" dirty="0" err="1">
                <a:effectLst/>
                <a:cs typeface="Calibri" panose="020F0502020204030204" pitchFamily="34" charset="0"/>
              </a:rPr>
              <a:t>Retrosheet</a:t>
            </a:r>
            <a:r>
              <a:rPr lang="en-US" b="0" i="0" dirty="0">
                <a:effectLst/>
                <a:cs typeface="Calibri" panose="020F0502020204030204" pitchFamily="34" charset="0"/>
              </a:rPr>
              <a:t>. 2002. “2002 Payroll.” </a:t>
            </a:r>
            <a:r>
              <a:rPr lang="en-US" b="0" i="0" u="none" strike="noStrike" dirty="0">
                <a:effectLst/>
                <a:cs typeface="Calibri" panose="020F0502020204030204" pitchFamily="34" charset="0"/>
                <a:hlinkClick r:id="rId7">
                  <a:extLst>
                    <a:ext uri="{A12FA001-AC4F-418D-AE19-62706E023703}">
                      <ahyp:hlinkClr xmlns:ahyp="http://schemas.microsoft.com/office/drawing/2018/hyperlinkcolor" val="tx"/>
                    </a:ext>
                  </a:extLst>
                </a:hlinkClick>
              </a:rPr>
              <a:t>https://www.thebaseballcube.com/page.asp?PT=payroll_year&amp;ID=2002</a:t>
            </a:r>
            <a:r>
              <a:rPr lang="en-US" b="0" i="0" dirty="0">
                <a:effectLst/>
                <a:cs typeface="Calibri" panose="020F0502020204030204" pitchFamily="34" charset="0"/>
              </a:rPr>
              <a:t>.</a:t>
            </a:r>
          </a:p>
          <a:p>
            <a:pPr marL="0" indent="0" algn="l">
              <a:buNone/>
            </a:pPr>
            <a:r>
              <a:rPr lang="en-US" b="0" i="0" dirty="0">
                <a:effectLst/>
                <a:cs typeface="Calibri" panose="020F0502020204030204" pitchFamily="34" charset="0"/>
              </a:rPr>
              <a:t>“World Population Prospects 2022.” 2022. </a:t>
            </a:r>
            <a:r>
              <a:rPr lang="en-US" b="0" i="0" u="none" strike="noStrike" dirty="0">
                <a:effectLst/>
                <a:cs typeface="Calibri" panose="020F0502020204030204" pitchFamily="34" charset="0"/>
                <a:hlinkClick r:id="rId8">
                  <a:extLst>
                    <a:ext uri="{A12FA001-AC4F-418D-AE19-62706E023703}">
                      <ahyp:hlinkClr xmlns:ahyp="http://schemas.microsoft.com/office/drawing/2018/hyperlinkcolor" val="tx"/>
                    </a:ext>
                  </a:extLst>
                </a:hlinkClick>
              </a:rPr>
              <a:t>https://population.un.org/wpp/</a:t>
            </a:r>
            <a:r>
              <a:rPr lang="en-US" b="0" i="0" dirty="0">
                <a:effectLst/>
                <a:cs typeface="Calibri" panose="020F0502020204030204" pitchFamily="34" charset="0"/>
              </a:rPr>
              <a:t>.</a:t>
            </a:r>
          </a:p>
          <a:p>
            <a:pPr marL="0" indent="0">
              <a:buNone/>
            </a:pPr>
            <a:endParaRPr lang="en-US" dirty="0">
              <a:solidFill>
                <a:srgbClr val="FFFFFF"/>
              </a:solidFill>
            </a:endParaRPr>
          </a:p>
        </p:txBody>
      </p:sp>
      <p:sp>
        <p:nvSpPr>
          <p:cNvPr id="4" name="Slide Number Placeholder 3">
            <a:extLst>
              <a:ext uri="{FF2B5EF4-FFF2-40B4-BE49-F238E27FC236}">
                <a16:creationId xmlns:a16="http://schemas.microsoft.com/office/drawing/2014/main" id="{32B9B432-A14B-3EED-A0CA-B4922722B9D4}"/>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293406542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akland Coliseum - Wikipedia">
            <a:extLst>
              <a:ext uri="{FF2B5EF4-FFF2-40B4-BE49-F238E27FC236}">
                <a16:creationId xmlns:a16="http://schemas.microsoft.com/office/drawing/2014/main" id="{558DDAA6-3C31-083C-8E9D-E00A14DDB4FE}"/>
              </a:ext>
            </a:extLst>
          </p:cNvPr>
          <p:cNvPicPr>
            <a:picLocks noGrp="1" noChangeAspect="1" noChangeArrowheads="1"/>
          </p:cNvPicPr>
          <p:nvPr>
            <p:ph idx="1"/>
          </p:nvPr>
        </p:nvPicPr>
        <p:blipFill rotWithShape="1">
          <a:blip r:embed="rId3">
            <a:alphaModFix amt="50000"/>
            <a:extLst>
              <a:ext uri="{28A0092B-C50C-407E-A947-70E740481C1C}">
                <a14:useLocalDpi xmlns:a14="http://schemas.microsoft.com/office/drawing/2010/main" val="0"/>
              </a:ext>
            </a:extLst>
          </a:blip>
          <a:srcRect t="16815" b="76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BE6762-9383-461E-C479-576AEA426CA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The 2002 Oakland Athletics</a:t>
            </a:r>
          </a:p>
        </p:txBody>
      </p:sp>
      <p:sp>
        <p:nvSpPr>
          <p:cNvPr id="3" name="Slide Number Placeholder 2">
            <a:extLst>
              <a:ext uri="{FF2B5EF4-FFF2-40B4-BE49-F238E27FC236}">
                <a16:creationId xmlns:a16="http://schemas.microsoft.com/office/drawing/2014/main" id="{D28F69AC-4496-CB8F-1330-388CA2ECAA14}"/>
              </a:ext>
            </a:extLst>
          </p:cNvPr>
          <p:cNvSpPr>
            <a:spLocks noGrp="1"/>
          </p:cNvSpPr>
          <p:nvPr>
            <p:ph type="sldNum" sz="quarter" idx="12"/>
          </p:nvPr>
        </p:nvSpPr>
        <p:spPr/>
        <p:txBody>
          <a:bodyPr/>
          <a:lstStyle/>
          <a:p>
            <a:fld id="{3F9D579E-3427-364E-BAC0-A1718CC6D9F4}" type="slidenum">
              <a:rPr lang="en-US" smtClean="0"/>
              <a:t>2</a:t>
            </a:fld>
            <a:endParaRPr lang="en-US"/>
          </a:p>
        </p:txBody>
      </p:sp>
    </p:spTree>
    <p:extLst>
      <p:ext uri="{BB962C8B-B14F-4D97-AF65-F5344CB8AC3E}">
        <p14:creationId xmlns:p14="http://schemas.microsoft.com/office/powerpoint/2010/main" val="161933516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LB commissioner Rob Manfred defends punishment of Astros - ESPN">
            <a:extLst>
              <a:ext uri="{FF2B5EF4-FFF2-40B4-BE49-F238E27FC236}">
                <a16:creationId xmlns:a16="http://schemas.microsoft.com/office/drawing/2014/main" id="{B1C2BDF1-497B-047F-41D9-4FDDE6397549}"/>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419012-309E-A5C4-312E-24868AC5F753}"/>
              </a:ext>
            </a:extLst>
          </p:cNvPr>
          <p:cNvSpPr>
            <a:spLocks noGrp="1"/>
          </p:cNvSpPr>
          <p:nvPr>
            <p:ph type="title"/>
          </p:nvPr>
        </p:nvSpPr>
        <p:spPr>
          <a:xfrm>
            <a:off x="838200" y="2766218"/>
            <a:ext cx="10515600" cy="1325563"/>
          </a:xfrm>
        </p:spPr>
        <p:txBody>
          <a:bodyPr>
            <a:normAutofit/>
          </a:bodyPr>
          <a:lstStyle/>
          <a:p>
            <a:pPr algn="ctr"/>
            <a:r>
              <a:rPr lang="en-US" dirty="0">
                <a:solidFill>
                  <a:srgbClr val="FFFFFF"/>
                </a:solidFill>
              </a:rPr>
              <a:t>The Competitive Balance Tax</a:t>
            </a:r>
          </a:p>
        </p:txBody>
      </p:sp>
      <p:pic>
        <p:nvPicPr>
          <p:cNvPr id="4" name="Picture 3">
            <a:extLst>
              <a:ext uri="{FF2B5EF4-FFF2-40B4-BE49-F238E27FC236}">
                <a16:creationId xmlns:a16="http://schemas.microsoft.com/office/drawing/2014/main" id="{5FECCC22-F9FA-4C87-6EBB-113644BBD317}"/>
              </a:ext>
            </a:extLst>
          </p:cNvPr>
          <p:cNvPicPr>
            <a:picLocks noChangeAspect="1"/>
          </p:cNvPicPr>
          <p:nvPr/>
        </p:nvPicPr>
        <p:blipFill>
          <a:blip r:embed="rId4"/>
          <a:stretch>
            <a:fillRect/>
          </a:stretch>
        </p:blipFill>
        <p:spPr>
          <a:xfrm>
            <a:off x="2197987" y="1670916"/>
            <a:ext cx="7796026" cy="3516167"/>
          </a:xfrm>
          <a:prstGeom prst="rect">
            <a:avLst/>
          </a:prstGeom>
        </p:spPr>
      </p:pic>
      <p:sp>
        <p:nvSpPr>
          <p:cNvPr id="3" name="Slide Number Placeholder 2">
            <a:extLst>
              <a:ext uri="{FF2B5EF4-FFF2-40B4-BE49-F238E27FC236}">
                <a16:creationId xmlns:a16="http://schemas.microsoft.com/office/drawing/2014/main" id="{8DB9B7AE-6EC5-EB29-D4B8-DD97CCE78BD3}"/>
              </a:ext>
            </a:extLst>
          </p:cNvPr>
          <p:cNvSpPr>
            <a:spLocks noGrp="1"/>
          </p:cNvSpPr>
          <p:nvPr>
            <p:ph type="sldNum" sz="quarter" idx="12"/>
          </p:nvPr>
        </p:nvSpPr>
        <p:spPr/>
        <p:txBody>
          <a:bodyPr/>
          <a:lstStyle/>
          <a:p>
            <a:fld id="{3F9D579E-3427-364E-BAC0-A1718CC6D9F4}" type="slidenum">
              <a:rPr lang="en-US" smtClean="0"/>
              <a:t>3</a:t>
            </a:fld>
            <a:endParaRPr lang="en-US"/>
          </a:p>
        </p:txBody>
      </p:sp>
    </p:spTree>
    <p:extLst>
      <p:ext uri="{BB962C8B-B14F-4D97-AF65-F5344CB8AC3E}">
        <p14:creationId xmlns:p14="http://schemas.microsoft.com/office/powerpoint/2010/main" val="38091812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Mobile Park - Wikipedia">
            <a:extLst>
              <a:ext uri="{FF2B5EF4-FFF2-40B4-BE49-F238E27FC236}">
                <a16:creationId xmlns:a16="http://schemas.microsoft.com/office/drawing/2014/main" id="{9A6C222A-9113-91F5-97DD-83A4B70905B7}"/>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81784C-83BD-98B2-1164-8A554449F4BE}"/>
              </a:ext>
            </a:extLst>
          </p:cNvPr>
          <p:cNvSpPr>
            <a:spLocks noGrp="1"/>
          </p:cNvSpPr>
          <p:nvPr>
            <p:ph type="title"/>
          </p:nvPr>
        </p:nvSpPr>
        <p:spPr>
          <a:xfrm>
            <a:off x="838200" y="1189046"/>
            <a:ext cx="10515600" cy="1325563"/>
          </a:xfrm>
        </p:spPr>
        <p:txBody>
          <a:bodyPr>
            <a:normAutofit/>
          </a:bodyPr>
          <a:lstStyle/>
          <a:p>
            <a:r>
              <a:rPr lang="en-US" dirty="0">
                <a:solidFill>
                  <a:srgbClr val="FFFFFF"/>
                </a:solidFill>
              </a:rPr>
              <a:t>Does the MLB need a traditional salary cap?</a:t>
            </a:r>
            <a:br>
              <a:rPr lang="en-US" dirty="0">
                <a:solidFill>
                  <a:srgbClr val="FFFFFF"/>
                </a:solidFill>
              </a:rPr>
            </a:br>
            <a:endParaRPr lang="en-US" dirty="0">
              <a:solidFill>
                <a:srgbClr val="FFFFFF"/>
              </a:solidFill>
            </a:endParaRPr>
          </a:p>
        </p:txBody>
      </p:sp>
      <p:sp>
        <p:nvSpPr>
          <p:cNvPr id="3" name="Content Placeholder 2">
            <a:extLst>
              <a:ext uri="{FF2B5EF4-FFF2-40B4-BE49-F238E27FC236}">
                <a16:creationId xmlns:a16="http://schemas.microsoft.com/office/drawing/2014/main" id="{9FF353C6-AE1C-102A-E307-6B706BE4040B}"/>
              </a:ext>
            </a:extLst>
          </p:cNvPr>
          <p:cNvSpPr>
            <a:spLocks noGrp="1"/>
          </p:cNvSpPr>
          <p:nvPr>
            <p:ph idx="1"/>
          </p:nvPr>
        </p:nvSpPr>
        <p:spPr>
          <a:xfrm>
            <a:off x="838200" y="2832258"/>
            <a:ext cx="10515600" cy="2747963"/>
          </a:xfrm>
        </p:spPr>
        <p:txBody>
          <a:bodyPr>
            <a:normAutofit/>
          </a:bodyPr>
          <a:lstStyle/>
          <a:p>
            <a:r>
              <a:rPr lang="en-US" dirty="0">
                <a:solidFill>
                  <a:srgbClr val="FFFFFF"/>
                </a:solidFill>
              </a:rPr>
              <a:t>Do teams above the competitive balance tax threshold win more games than teams that are not?</a:t>
            </a:r>
          </a:p>
          <a:p>
            <a:r>
              <a:rPr lang="en-US" dirty="0">
                <a:solidFill>
                  <a:srgbClr val="FFFFFF"/>
                </a:solidFill>
              </a:rPr>
              <a:t>Is there a relationship between playoff teams and teams that are above the CBT threshold?</a:t>
            </a:r>
          </a:p>
          <a:p>
            <a:r>
              <a:rPr lang="en-US" dirty="0">
                <a:solidFill>
                  <a:srgbClr val="FFFFFF"/>
                </a:solidFill>
              </a:rPr>
              <a:t>Do teams in large population centers win more games than teams in small population centers?</a:t>
            </a:r>
          </a:p>
          <a:p>
            <a:pPr lvl="1"/>
            <a:endParaRPr lang="en-US" dirty="0">
              <a:solidFill>
                <a:srgbClr val="FFFFFF"/>
              </a:solidFill>
            </a:endParaRPr>
          </a:p>
        </p:txBody>
      </p:sp>
      <p:sp>
        <p:nvSpPr>
          <p:cNvPr id="4" name="Slide Number Placeholder 3">
            <a:extLst>
              <a:ext uri="{FF2B5EF4-FFF2-40B4-BE49-F238E27FC236}">
                <a16:creationId xmlns:a16="http://schemas.microsoft.com/office/drawing/2014/main" id="{ADF20537-38C3-47C7-68C6-7DA9C24C35DE}"/>
              </a:ext>
            </a:extLst>
          </p:cNvPr>
          <p:cNvSpPr>
            <a:spLocks noGrp="1"/>
          </p:cNvSpPr>
          <p:nvPr>
            <p:ph type="sldNum" sz="quarter" idx="12"/>
          </p:nvPr>
        </p:nvSpPr>
        <p:spPr/>
        <p:txBody>
          <a:bodyPr/>
          <a:lstStyle/>
          <a:p>
            <a:fld id="{3F9D579E-3427-364E-BAC0-A1718CC6D9F4}" type="slidenum">
              <a:rPr lang="en-US" smtClean="0"/>
              <a:t>4</a:t>
            </a:fld>
            <a:endParaRPr lang="en-US"/>
          </a:p>
        </p:txBody>
      </p:sp>
    </p:spTree>
    <p:extLst>
      <p:ext uri="{BB962C8B-B14F-4D97-AF65-F5344CB8AC3E}">
        <p14:creationId xmlns:p14="http://schemas.microsoft.com/office/powerpoint/2010/main" val="32356509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Oracle Park - Wikipedia">
            <a:extLst>
              <a:ext uri="{FF2B5EF4-FFF2-40B4-BE49-F238E27FC236}">
                <a16:creationId xmlns:a16="http://schemas.microsoft.com/office/drawing/2014/main" id="{895C0709-5EF5-55E1-E5FD-6599D78CEBE6}"/>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187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3B142D-04E8-A309-CE5D-778E3580801D}"/>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Tables</a:t>
            </a:r>
          </a:p>
        </p:txBody>
      </p:sp>
      <p:pic>
        <p:nvPicPr>
          <p:cNvPr id="4" name="Picture 3">
            <a:extLst>
              <a:ext uri="{FF2B5EF4-FFF2-40B4-BE49-F238E27FC236}">
                <a16:creationId xmlns:a16="http://schemas.microsoft.com/office/drawing/2014/main" id="{F9959E69-E29D-6C64-C5B4-0B6F0A19A10E}"/>
              </a:ext>
            </a:extLst>
          </p:cNvPr>
          <p:cNvPicPr>
            <a:picLocks noChangeAspect="1"/>
          </p:cNvPicPr>
          <p:nvPr/>
        </p:nvPicPr>
        <p:blipFill>
          <a:blip r:embed="rId4"/>
          <a:stretch>
            <a:fillRect/>
          </a:stretch>
        </p:blipFill>
        <p:spPr>
          <a:xfrm>
            <a:off x="838200" y="1752600"/>
            <a:ext cx="6223000" cy="3352800"/>
          </a:xfrm>
          <a:prstGeom prst="rect">
            <a:avLst/>
          </a:prstGeom>
        </p:spPr>
      </p:pic>
      <p:pic>
        <p:nvPicPr>
          <p:cNvPr id="6" name="Picture 5">
            <a:extLst>
              <a:ext uri="{FF2B5EF4-FFF2-40B4-BE49-F238E27FC236}">
                <a16:creationId xmlns:a16="http://schemas.microsoft.com/office/drawing/2014/main" id="{7DE73164-70BD-4073-D7FB-76A6D7DC6016}"/>
              </a:ext>
            </a:extLst>
          </p:cNvPr>
          <p:cNvPicPr>
            <a:picLocks noChangeAspect="1"/>
          </p:cNvPicPr>
          <p:nvPr/>
        </p:nvPicPr>
        <p:blipFill>
          <a:blip r:embed="rId5"/>
          <a:stretch>
            <a:fillRect/>
          </a:stretch>
        </p:blipFill>
        <p:spPr>
          <a:xfrm>
            <a:off x="7899380" y="1771650"/>
            <a:ext cx="3746500" cy="3314700"/>
          </a:xfrm>
          <a:prstGeom prst="rect">
            <a:avLst/>
          </a:prstGeom>
        </p:spPr>
      </p:pic>
      <p:sp>
        <p:nvSpPr>
          <p:cNvPr id="3" name="Slide Number Placeholder 2">
            <a:extLst>
              <a:ext uri="{FF2B5EF4-FFF2-40B4-BE49-F238E27FC236}">
                <a16:creationId xmlns:a16="http://schemas.microsoft.com/office/drawing/2014/main" id="{0A146AEA-7A3D-C9D4-585F-E0EB5858B8ED}"/>
              </a:ext>
            </a:extLst>
          </p:cNvPr>
          <p:cNvSpPr>
            <a:spLocks noGrp="1"/>
          </p:cNvSpPr>
          <p:nvPr>
            <p:ph type="sldNum" sz="quarter" idx="12"/>
          </p:nvPr>
        </p:nvSpPr>
        <p:spPr/>
        <p:txBody>
          <a:bodyPr/>
          <a:lstStyle/>
          <a:p>
            <a:fld id="{3F9D579E-3427-364E-BAC0-A1718CC6D9F4}" type="slidenum">
              <a:rPr lang="en-US" smtClean="0"/>
              <a:t>5</a:t>
            </a:fld>
            <a:endParaRPr lang="en-US"/>
          </a:p>
        </p:txBody>
      </p:sp>
    </p:spTree>
    <p:extLst>
      <p:ext uri="{BB962C8B-B14F-4D97-AF65-F5344CB8AC3E}">
        <p14:creationId xmlns:p14="http://schemas.microsoft.com/office/powerpoint/2010/main" val="24239169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hase Field - Wikipedia">
            <a:extLst>
              <a:ext uri="{FF2B5EF4-FFF2-40B4-BE49-F238E27FC236}">
                <a16:creationId xmlns:a16="http://schemas.microsoft.com/office/drawing/2014/main" id="{89073056-44F9-FAD9-8275-FE84A8D0CE8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4058" b="109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CDE629-5B84-6948-6B79-8958C44C076F}"/>
              </a:ext>
            </a:extLst>
          </p:cNvPr>
          <p:cNvSpPr>
            <a:spLocks noGrp="1"/>
          </p:cNvSpPr>
          <p:nvPr>
            <p:ph type="title"/>
          </p:nvPr>
        </p:nvSpPr>
        <p:spPr>
          <a:xfrm>
            <a:off x="838200" y="-106923"/>
            <a:ext cx="10515600" cy="1325563"/>
          </a:xfrm>
        </p:spPr>
        <p:txBody>
          <a:bodyPr>
            <a:normAutofit/>
          </a:bodyPr>
          <a:lstStyle/>
          <a:p>
            <a:r>
              <a:rPr lang="en-US" dirty="0">
                <a:solidFill>
                  <a:srgbClr val="FFFFFF"/>
                </a:solidFill>
              </a:rPr>
              <a:t>Payroll</a:t>
            </a:r>
          </a:p>
        </p:txBody>
      </p:sp>
      <p:pic>
        <p:nvPicPr>
          <p:cNvPr id="10" name="Picture 9">
            <a:extLst>
              <a:ext uri="{FF2B5EF4-FFF2-40B4-BE49-F238E27FC236}">
                <a16:creationId xmlns:a16="http://schemas.microsoft.com/office/drawing/2014/main" id="{EDF3E78C-0D6E-DE40-AB51-98BDFB897D12}"/>
              </a:ext>
            </a:extLst>
          </p:cNvPr>
          <p:cNvPicPr>
            <a:picLocks noChangeAspect="1"/>
          </p:cNvPicPr>
          <p:nvPr/>
        </p:nvPicPr>
        <p:blipFill>
          <a:blip r:embed="rId4"/>
          <a:stretch>
            <a:fillRect/>
          </a:stretch>
        </p:blipFill>
        <p:spPr>
          <a:xfrm>
            <a:off x="2218880" y="810471"/>
            <a:ext cx="7772400" cy="5426015"/>
          </a:xfrm>
          <a:prstGeom prst="rect">
            <a:avLst/>
          </a:prstGeom>
        </p:spPr>
      </p:pic>
      <p:pic>
        <p:nvPicPr>
          <p:cNvPr id="11" name="Picture 10">
            <a:extLst>
              <a:ext uri="{FF2B5EF4-FFF2-40B4-BE49-F238E27FC236}">
                <a16:creationId xmlns:a16="http://schemas.microsoft.com/office/drawing/2014/main" id="{22AA37A1-8729-4BB7-17F3-0F56F4297F15}"/>
              </a:ext>
            </a:extLst>
          </p:cNvPr>
          <p:cNvPicPr>
            <a:picLocks noChangeAspect="1"/>
          </p:cNvPicPr>
          <p:nvPr/>
        </p:nvPicPr>
        <p:blipFill>
          <a:blip r:embed="rId5"/>
          <a:stretch>
            <a:fillRect/>
          </a:stretch>
        </p:blipFill>
        <p:spPr>
          <a:xfrm>
            <a:off x="2218880" y="810471"/>
            <a:ext cx="7772400" cy="5426015"/>
          </a:xfrm>
          <a:prstGeom prst="rect">
            <a:avLst/>
          </a:prstGeom>
        </p:spPr>
      </p:pic>
      <p:pic>
        <p:nvPicPr>
          <p:cNvPr id="12" name="Picture 11">
            <a:extLst>
              <a:ext uri="{FF2B5EF4-FFF2-40B4-BE49-F238E27FC236}">
                <a16:creationId xmlns:a16="http://schemas.microsoft.com/office/drawing/2014/main" id="{86CE6D9E-2A52-7F0B-8123-6C8C8BEF148F}"/>
              </a:ext>
            </a:extLst>
          </p:cNvPr>
          <p:cNvPicPr>
            <a:picLocks noChangeAspect="1"/>
          </p:cNvPicPr>
          <p:nvPr/>
        </p:nvPicPr>
        <p:blipFill>
          <a:blip r:embed="rId6"/>
          <a:stretch>
            <a:fillRect/>
          </a:stretch>
        </p:blipFill>
        <p:spPr>
          <a:xfrm>
            <a:off x="2218880" y="837825"/>
            <a:ext cx="7772400" cy="5426015"/>
          </a:xfrm>
          <a:prstGeom prst="rect">
            <a:avLst/>
          </a:prstGeom>
        </p:spPr>
      </p:pic>
      <p:pic>
        <p:nvPicPr>
          <p:cNvPr id="13" name="Picture 12">
            <a:extLst>
              <a:ext uri="{FF2B5EF4-FFF2-40B4-BE49-F238E27FC236}">
                <a16:creationId xmlns:a16="http://schemas.microsoft.com/office/drawing/2014/main" id="{BE84F27F-3904-317A-1E11-AE584C41957B}"/>
              </a:ext>
            </a:extLst>
          </p:cNvPr>
          <p:cNvPicPr>
            <a:picLocks noChangeAspect="1"/>
          </p:cNvPicPr>
          <p:nvPr/>
        </p:nvPicPr>
        <p:blipFill>
          <a:blip r:embed="rId7"/>
          <a:stretch>
            <a:fillRect/>
          </a:stretch>
        </p:blipFill>
        <p:spPr>
          <a:xfrm>
            <a:off x="2252901" y="837825"/>
            <a:ext cx="7772400" cy="5426015"/>
          </a:xfrm>
          <a:prstGeom prst="rect">
            <a:avLst/>
          </a:prstGeom>
        </p:spPr>
      </p:pic>
      <p:pic>
        <p:nvPicPr>
          <p:cNvPr id="4" name="Picture 3">
            <a:extLst>
              <a:ext uri="{FF2B5EF4-FFF2-40B4-BE49-F238E27FC236}">
                <a16:creationId xmlns:a16="http://schemas.microsoft.com/office/drawing/2014/main" id="{C5FE4F09-50C5-7421-1C4F-7A3471D2BF20}"/>
              </a:ext>
            </a:extLst>
          </p:cNvPr>
          <p:cNvPicPr>
            <a:picLocks noChangeAspect="1"/>
          </p:cNvPicPr>
          <p:nvPr/>
        </p:nvPicPr>
        <p:blipFill>
          <a:blip r:embed="rId8"/>
          <a:stretch>
            <a:fillRect/>
          </a:stretch>
        </p:blipFill>
        <p:spPr>
          <a:xfrm>
            <a:off x="2209800" y="792884"/>
            <a:ext cx="7772400" cy="5610844"/>
          </a:xfrm>
          <a:prstGeom prst="rect">
            <a:avLst/>
          </a:prstGeom>
        </p:spPr>
      </p:pic>
      <p:pic>
        <p:nvPicPr>
          <p:cNvPr id="15" name="Picture 14">
            <a:extLst>
              <a:ext uri="{FF2B5EF4-FFF2-40B4-BE49-F238E27FC236}">
                <a16:creationId xmlns:a16="http://schemas.microsoft.com/office/drawing/2014/main" id="{518C6618-76B5-B9D7-4352-5463DC3333E9}"/>
              </a:ext>
            </a:extLst>
          </p:cNvPr>
          <p:cNvPicPr>
            <a:picLocks noChangeAspect="1"/>
          </p:cNvPicPr>
          <p:nvPr/>
        </p:nvPicPr>
        <p:blipFill>
          <a:blip r:embed="rId9"/>
          <a:stretch>
            <a:fillRect/>
          </a:stretch>
        </p:blipFill>
        <p:spPr>
          <a:xfrm>
            <a:off x="2074913" y="761043"/>
            <a:ext cx="8128376" cy="5674526"/>
          </a:xfrm>
          <a:prstGeom prst="rect">
            <a:avLst/>
          </a:prstGeom>
        </p:spPr>
      </p:pic>
      <p:sp>
        <p:nvSpPr>
          <p:cNvPr id="3" name="Slide Number Placeholder 2">
            <a:extLst>
              <a:ext uri="{FF2B5EF4-FFF2-40B4-BE49-F238E27FC236}">
                <a16:creationId xmlns:a16="http://schemas.microsoft.com/office/drawing/2014/main" id="{9679F717-4AA1-5B49-7E6B-DB0A2D56E9FF}"/>
              </a:ext>
            </a:extLst>
          </p:cNvPr>
          <p:cNvSpPr>
            <a:spLocks noGrp="1"/>
          </p:cNvSpPr>
          <p:nvPr>
            <p:ph type="sldNum" sz="quarter" idx="12"/>
          </p:nvPr>
        </p:nvSpPr>
        <p:spPr/>
        <p:txBody>
          <a:bodyPr/>
          <a:lstStyle/>
          <a:p>
            <a:fld id="{3F9D579E-3427-364E-BAC0-A1718CC6D9F4}" type="slidenum">
              <a:rPr lang="en-US" smtClean="0"/>
              <a:t>6</a:t>
            </a:fld>
            <a:endParaRPr lang="en-US"/>
          </a:p>
        </p:txBody>
      </p:sp>
    </p:spTree>
    <p:extLst>
      <p:ext uri="{BB962C8B-B14F-4D97-AF65-F5344CB8AC3E}">
        <p14:creationId xmlns:p14="http://schemas.microsoft.com/office/powerpoint/2010/main" val="922787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ist of U.S. baseball stadiums by capacity - Wikipedia">
            <a:extLst>
              <a:ext uri="{FF2B5EF4-FFF2-40B4-BE49-F238E27FC236}">
                <a16:creationId xmlns:a16="http://schemas.microsoft.com/office/drawing/2014/main" id="{936DEE7A-57E4-4D72-0D1E-E27E01545F71}"/>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889"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11FE74-BE2D-449E-2100-04364CA6C24B}"/>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Wins</a:t>
            </a:r>
          </a:p>
        </p:txBody>
      </p:sp>
      <p:pic>
        <p:nvPicPr>
          <p:cNvPr id="4" name="Picture 3">
            <a:extLst>
              <a:ext uri="{FF2B5EF4-FFF2-40B4-BE49-F238E27FC236}">
                <a16:creationId xmlns:a16="http://schemas.microsoft.com/office/drawing/2014/main" id="{8280B039-6DE5-49D1-7DE0-D0EBAFD9A279}"/>
              </a:ext>
            </a:extLst>
          </p:cNvPr>
          <p:cNvPicPr>
            <a:picLocks noChangeAspect="1"/>
          </p:cNvPicPr>
          <p:nvPr/>
        </p:nvPicPr>
        <p:blipFill>
          <a:blip r:embed="rId4"/>
          <a:stretch>
            <a:fillRect/>
          </a:stretch>
        </p:blipFill>
        <p:spPr>
          <a:xfrm>
            <a:off x="2944091" y="626785"/>
            <a:ext cx="7772400" cy="5604430"/>
          </a:xfrm>
          <a:prstGeom prst="rect">
            <a:avLst/>
          </a:prstGeom>
        </p:spPr>
      </p:pic>
      <p:pic>
        <p:nvPicPr>
          <p:cNvPr id="5" name="Picture 4">
            <a:extLst>
              <a:ext uri="{FF2B5EF4-FFF2-40B4-BE49-F238E27FC236}">
                <a16:creationId xmlns:a16="http://schemas.microsoft.com/office/drawing/2014/main" id="{B7AF47A2-8CDE-83DB-4C52-9846AAF6B211}"/>
              </a:ext>
            </a:extLst>
          </p:cNvPr>
          <p:cNvPicPr>
            <a:picLocks noChangeAspect="1"/>
          </p:cNvPicPr>
          <p:nvPr/>
        </p:nvPicPr>
        <p:blipFill>
          <a:blip r:embed="rId5"/>
          <a:stretch>
            <a:fillRect/>
          </a:stretch>
        </p:blipFill>
        <p:spPr>
          <a:xfrm>
            <a:off x="2944091" y="626785"/>
            <a:ext cx="7772400" cy="5604430"/>
          </a:xfrm>
          <a:prstGeom prst="rect">
            <a:avLst/>
          </a:prstGeom>
        </p:spPr>
      </p:pic>
      <p:pic>
        <p:nvPicPr>
          <p:cNvPr id="6" name="Picture 5">
            <a:extLst>
              <a:ext uri="{FF2B5EF4-FFF2-40B4-BE49-F238E27FC236}">
                <a16:creationId xmlns:a16="http://schemas.microsoft.com/office/drawing/2014/main" id="{412BA439-256B-6E6C-AF59-D477316C40D4}"/>
              </a:ext>
            </a:extLst>
          </p:cNvPr>
          <p:cNvPicPr>
            <a:picLocks noChangeAspect="1"/>
          </p:cNvPicPr>
          <p:nvPr/>
        </p:nvPicPr>
        <p:blipFill>
          <a:blip r:embed="rId6"/>
          <a:stretch>
            <a:fillRect/>
          </a:stretch>
        </p:blipFill>
        <p:spPr>
          <a:xfrm>
            <a:off x="2944091" y="626785"/>
            <a:ext cx="7772400" cy="5604430"/>
          </a:xfrm>
          <a:prstGeom prst="rect">
            <a:avLst/>
          </a:prstGeom>
        </p:spPr>
      </p:pic>
      <p:pic>
        <p:nvPicPr>
          <p:cNvPr id="7" name="Picture 6">
            <a:extLst>
              <a:ext uri="{FF2B5EF4-FFF2-40B4-BE49-F238E27FC236}">
                <a16:creationId xmlns:a16="http://schemas.microsoft.com/office/drawing/2014/main" id="{BAB0E628-9E40-DD8D-8816-289988A97435}"/>
              </a:ext>
            </a:extLst>
          </p:cNvPr>
          <p:cNvPicPr>
            <a:picLocks noChangeAspect="1"/>
          </p:cNvPicPr>
          <p:nvPr/>
        </p:nvPicPr>
        <p:blipFill>
          <a:blip r:embed="rId7"/>
          <a:stretch>
            <a:fillRect/>
          </a:stretch>
        </p:blipFill>
        <p:spPr>
          <a:xfrm>
            <a:off x="2944091" y="626785"/>
            <a:ext cx="7772400" cy="5604430"/>
          </a:xfrm>
          <a:prstGeom prst="rect">
            <a:avLst/>
          </a:prstGeom>
        </p:spPr>
      </p:pic>
      <p:pic>
        <p:nvPicPr>
          <p:cNvPr id="10" name="Picture 9">
            <a:extLst>
              <a:ext uri="{FF2B5EF4-FFF2-40B4-BE49-F238E27FC236}">
                <a16:creationId xmlns:a16="http://schemas.microsoft.com/office/drawing/2014/main" id="{C4CB72C1-79F5-E9E4-8D5F-989CD7D54FCB}"/>
              </a:ext>
            </a:extLst>
          </p:cNvPr>
          <p:cNvPicPr>
            <a:picLocks noChangeAspect="1"/>
          </p:cNvPicPr>
          <p:nvPr/>
        </p:nvPicPr>
        <p:blipFill>
          <a:blip r:embed="rId8"/>
          <a:stretch>
            <a:fillRect/>
          </a:stretch>
        </p:blipFill>
        <p:spPr>
          <a:xfrm>
            <a:off x="2944091" y="626785"/>
            <a:ext cx="7772400" cy="5604430"/>
          </a:xfrm>
          <a:prstGeom prst="rect">
            <a:avLst/>
          </a:prstGeom>
        </p:spPr>
      </p:pic>
      <p:pic>
        <p:nvPicPr>
          <p:cNvPr id="9" name="Picture 8">
            <a:extLst>
              <a:ext uri="{FF2B5EF4-FFF2-40B4-BE49-F238E27FC236}">
                <a16:creationId xmlns:a16="http://schemas.microsoft.com/office/drawing/2014/main" id="{B5BA37E0-3CA2-C659-2A56-A91E63556A8D}"/>
              </a:ext>
            </a:extLst>
          </p:cNvPr>
          <p:cNvPicPr>
            <a:picLocks noChangeAspect="1"/>
          </p:cNvPicPr>
          <p:nvPr/>
        </p:nvPicPr>
        <p:blipFill>
          <a:blip r:embed="rId9"/>
          <a:stretch>
            <a:fillRect/>
          </a:stretch>
        </p:blipFill>
        <p:spPr>
          <a:xfrm>
            <a:off x="2944091" y="626785"/>
            <a:ext cx="7772400" cy="5604430"/>
          </a:xfrm>
          <a:prstGeom prst="rect">
            <a:avLst/>
          </a:prstGeom>
        </p:spPr>
      </p:pic>
      <p:sp>
        <p:nvSpPr>
          <p:cNvPr id="3" name="Slide Number Placeholder 2">
            <a:extLst>
              <a:ext uri="{FF2B5EF4-FFF2-40B4-BE49-F238E27FC236}">
                <a16:creationId xmlns:a16="http://schemas.microsoft.com/office/drawing/2014/main" id="{5649BC78-F037-0ABD-B457-8EE194FCA663}"/>
              </a:ext>
            </a:extLst>
          </p:cNvPr>
          <p:cNvSpPr>
            <a:spLocks noGrp="1"/>
          </p:cNvSpPr>
          <p:nvPr>
            <p:ph type="sldNum" sz="quarter" idx="12"/>
          </p:nvPr>
        </p:nvSpPr>
        <p:spPr/>
        <p:txBody>
          <a:bodyPr/>
          <a:lstStyle/>
          <a:p>
            <a:fld id="{3F9D579E-3427-364E-BAC0-A1718CC6D9F4}" type="slidenum">
              <a:rPr lang="en-US" smtClean="0"/>
              <a:t>7</a:t>
            </a:fld>
            <a:endParaRPr lang="en-US"/>
          </a:p>
        </p:txBody>
      </p:sp>
    </p:spTree>
    <p:extLst>
      <p:ext uri="{BB962C8B-B14F-4D97-AF65-F5344CB8AC3E}">
        <p14:creationId xmlns:p14="http://schemas.microsoft.com/office/powerpoint/2010/main" val="40157324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riole Park at Camden Yards - Wikipedia">
            <a:extLst>
              <a:ext uri="{FF2B5EF4-FFF2-40B4-BE49-F238E27FC236}">
                <a16:creationId xmlns:a16="http://schemas.microsoft.com/office/drawing/2014/main" id="{D78D5010-532D-6112-5777-E1481FDBF9E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F004C-18E6-0628-3220-2C58B261021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Population</a:t>
            </a:r>
          </a:p>
        </p:txBody>
      </p:sp>
      <p:sp>
        <p:nvSpPr>
          <p:cNvPr id="4" name="Slide Number Placeholder 3">
            <a:extLst>
              <a:ext uri="{FF2B5EF4-FFF2-40B4-BE49-F238E27FC236}">
                <a16:creationId xmlns:a16="http://schemas.microsoft.com/office/drawing/2014/main" id="{0AB762F8-1E4C-9A0E-92A2-C4E09554BA47}"/>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8</a:t>
            </a:fld>
            <a:endParaRPr lang="en-US">
              <a:solidFill>
                <a:srgbClr val="FFFFFF"/>
              </a:solidFill>
            </a:endParaRPr>
          </a:p>
        </p:txBody>
      </p:sp>
      <p:sp>
        <p:nvSpPr>
          <p:cNvPr id="7" name="AutoShape 8">
            <a:extLst>
              <a:ext uri="{FF2B5EF4-FFF2-40B4-BE49-F238E27FC236}">
                <a16:creationId xmlns:a16="http://schemas.microsoft.com/office/drawing/2014/main" id="{0FB2B86D-B8CB-8A48-BC47-93458FD865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75C4DB16-CC5C-4123-3BF9-F9C9DA9711C8}"/>
              </a:ext>
            </a:extLst>
          </p:cNvPr>
          <p:cNvPicPr>
            <a:picLocks noChangeAspect="1"/>
          </p:cNvPicPr>
          <p:nvPr/>
        </p:nvPicPr>
        <p:blipFill>
          <a:blip r:embed="rId4"/>
          <a:stretch>
            <a:fillRect/>
          </a:stretch>
        </p:blipFill>
        <p:spPr>
          <a:xfrm>
            <a:off x="2133600" y="1415099"/>
            <a:ext cx="7772400" cy="4826951"/>
          </a:xfrm>
          <a:prstGeom prst="rect">
            <a:avLst/>
          </a:prstGeom>
        </p:spPr>
      </p:pic>
    </p:spTree>
    <p:extLst>
      <p:ext uri="{BB962C8B-B14F-4D97-AF65-F5344CB8AC3E}">
        <p14:creationId xmlns:p14="http://schemas.microsoft.com/office/powerpoint/2010/main" val="200528059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riole Park at Camden Yards - Wikipedia">
            <a:extLst>
              <a:ext uri="{FF2B5EF4-FFF2-40B4-BE49-F238E27FC236}">
                <a16:creationId xmlns:a16="http://schemas.microsoft.com/office/drawing/2014/main" id="{D78D5010-532D-6112-5777-E1481FDBF9E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F004C-18E6-0628-3220-2C58B261021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Population</a:t>
            </a:r>
          </a:p>
        </p:txBody>
      </p:sp>
      <p:sp>
        <p:nvSpPr>
          <p:cNvPr id="4" name="Slide Number Placeholder 3">
            <a:extLst>
              <a:ext uri="{FF2B5EF4-FFF2-40B4-BE49-F238E27FC236}">
                <a16:creationId xmlns:a16="http://schemas.microsoft.com/office/drawing/2014/main" id="{0AB762F8-1E4C-9A0E-92A2-C4E09554BA47}"/>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9</a:t>
            </a:fld>
            <a:endParaRPr lang="en-US">
              <a:solidFill>
                <a:srgbClr val="FFFFFF"/>
              </a:solidFill>
            </a:endParaRPr>
          </a:p>
        </p:txBody>
      </p:sp>
      <p:sp>
        <p:nvSpPr>
          <p:cNvPr id="7" name="AutoShape 8">
            <a:extLst>
              <a:ext uri="{FF2B5EF4-FFF2-40B4-BE49-F238E27FC236}">
                <a16:creationId xmlns:a16="http://schemas.microsoft.com/office/drawing/2014/main" id="{0FB2B86D-B8CB-8A48-BC47-93458FD865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E843290B-DBFF-A939-F10F-06353C53D736}"/>
              </a:ext>
            </a:extLst>
          </p:cNvPr>
          <p:cNvPicPr>
            <a:picLocks noChangeAspect="1"/>
          </p:cNvPicPr>
          <p:nvPr/>
        </p:nvPicPr>
        <p:blipFill>
          <a:blip r:embed="rId4"/>
          <a:stretch>
            <a:fillRect/>
          </a:stretch>
        </p:blipFill>
        <p:spPr>
          <a:xfrm>
            <a:off x="2209800" y="1476852"/>
            <a:ext cx="7772400" cy="4826951"/>
          </a:xfrm>
          <a:prstGeom prst="rect">
            <a:avLst/>
          </a:prstGeom>
        </p:spPr>
      </p:pic>
      <p:graphicFrame>
        <p:nvGraphicFramePr>
          <p:cNvPr id="11" name="Table 10">
            <a:extLst>
              <a:ext uri="{FF2B5EF4-FFF2-40B4-BE49-F238E27FC236}">
                <a16:creationId xmlns:a16="http://schemas.microsoft.com/office/drawing/2014/main" id="{F031639C-9541-E1EC-D44E-A9E2AF384DC7}"/>
              </a:ext>
            </a:extLst>
          </p:cNvPr>
          <p:cNvGraphicFramePr>
            <a:graphicFrameLocks noGrp="1"/>
          </p:cNvGraphicFramePr>
          <p:nvPr>
            <p:extLst>
              <p:ext uri="{D42A27DB-BD31-4B8C-83A1-F6EECF244321}">
                <p14:modId xmlns:p14="http://schemas.microsoft.com/office/powerpoint/2010/main" val="3365780916"/>
              </p:ext>
            </p:extLst>
          </p:nvPr>
        </p:nvGraphicFramePr>
        <p:xfrm>
          <a:off x="2857470" y="5409245"/>
          <a:ext cx="7048520" cy="731520"/>
        </p:xfrm>
        <a:graphic>
          <a:graphicData uri="http://schemas.openxmlformats.org/drawingml/2006/table">
            <a:tbl>
              <a:tblPr firstRow="1" bandRow="1">
                <a:tableStyleId>{5940675A-B579-460E-94D1-54222C63F5DA}</a:tableStyleId>
              </a:tblPr>
              <a:tblGrid>
                <a:gridCol w="1409704">
                  <a:extLst>
                    <a:ext uri="{9D8B030D-6E8A-4147-A177-3AD203B41FA5}">
                      <a16:colId xmlns:a16="http://schemas.microsoft.com/office/drawing/2014/main" val="635908901"/>
                    </a:ext>
                  </a:extLst>
                </a:gridCol>
                <a:gridCol w="1409704">
                  <a:extLst>
                    <a:ext uri="{9D8B030D-6E8A-4147-A177-3AD203B41FA5}">
                      <a16:colId xmlns:a16="http://schemas.microsoft.com/office/drawing/2014/main" val="3031103655"/>
                    </a:ext>
                  </a:extLst>
                </a:gridCol>
                <a:gridCol w="1409704">
                  <a:extLst>
                    <a:ext uri="{9D8B030D-6E8A-4147-A177-3AD203B41FA5}">
                      <a16:colId xmlns:a16="http://schemas.microsoft.com/office/drawing/2014/main" val="3700195891"/>
                    </a:ext>
                  </a:extLst>
                </a:gridCol>
                <a:gridCol w="1409704">
                  <a:extLst>
                    <a:ext uri="{9D8B030D-6E8A-4147-A177-3AD203B41FA5}">
                      <a16:colId xmlns:a16="http://schemas.microsoft.com/office/drawing/2014/main" val="3075810181"/>
                    </a:ext>
                  </a:extLst>
                </a:gridCol>
                <a:gridCol w="1409704">
                  <a:extLst>
                    <a:ext uri="{9D8B030D-6E8A-4147-A177-3AD203B41FA5}">
                      <a16:colId xmlns:a16="http://schemas.microsoft.com/office/drawing/2014/main" val="2526668954"/>
                    </a:ext>
                  </a:extLst>
                </a:gridCol>
              </a:tblGrid>
              <a:tr h="306268">
                <a:tc>
                  <a:txBody>
                    <a:bodyPr/>
                    <a:lstStyle/>
                    <a:p>
                      <a:r>
                        <a:rPr lang="en-US" dirty="0">
                          <a:solidFill>
                            <a:schemeClr val="bg1"/>
                          </a:solidFill>
                        </a:rPr>
                        <a:t>Min.</a:t>
                      </a:r>
                    </a:p>
                  </a:txBody>
                  <a:tcPr/>
                </a:tc>
                <a:tc>
                  <a:txBody>
                    <a:bodyPr/>
                    <a:lstStyle/>
                    <a:p>
                      <a:r>
                        <a:rPr lang="en-US" dirty="0">
                          <a:solidFill>
                            <a:schemeClr val="bg1"/>
                          </a:solidFill>
                        </a:rPr>
                        <a:t>1Q</a:t>
                      </a:r>
                    </a:p>
                  </a:txBody>
                  <a:tcPr/>
                </a:tc>
                <a:tc>
                  <a:txBody>
                    <a:bodyPr/>
                    <a:lstStyle/>
                    <a:p>
                      <a:r>
                        <a:rPr lang="en-US" dirty="0">
                          <a:solidFill>
                            <a:schemeClr val="bg1"/>
                          </a:solidFill>
                        </a:rPr>
                        <a:t>Mean</a:t>
                      </a:r>
                    </a:p>
                  </a:txBody>
                  <a:tcPr/>
                </a:tc>
                <a:tc>
                  <a:txBody>
                    <a:bodyPr/>
                    <a:lstStyle/>
                    <a:p>
                      <a:r>
                        <a:rPr lang="en-US" dirty="0">
                          <a:solidFill>
                            <a:schemeClr val="bg1"/>
                          </a:solidFill>
                        </a:rPr>
                        <a:t>3Q</a:t>
                      </a:r>
                    </a:p>
                  </a:txBody>
                  <a:tcPr/>
                </a:tc>
                <a:tc>
                  <a:txBody>
                    <a:bodyPr/>
                    <a:lstStyle/>
                    <a:p>
                      <a:r>
                        <a:rPr lang="en-US" dirty="0">
                          <a:solidFill>
                            <a:schemeClr val="bg1"/>
                          </a:solidFill>
                        </a:rPr>
                        <a:t>Max.</a:t>
                      </a:r>
                    </a:p>
                  </a:txBody>
                  <a:tcPr/>
                </a:tc>
                <a:extLst>
                  <a:ext uri="{0D108BD9-81ED-4DB2-BD59-A6C34878D82A}">
                    <a16:rowId xmlns:a16="http://schemas.microsoft.com/office/drawing/2014/main" val="3613302088"/>
                  </a:ext>
                </a:extLst>
              </a:tr>
              <a:tr h="306268">
                <a:tc>
                  <a:txBody>
                    <a:bodyPr/>
                    <a:lstStyle/>
                    <a:p>
                      <a:r>
                        <a:rPr lang="en-US" dirty="0">
                          <a:solidFill>
                            <a:schemeClr val="bg1"/>
                          </a:solidFill>
                        </a:rPr>
                        <a:t>286578</a:t>
                      </a:r>
                    </a:p>
                  </a:txBody>
                  <a:tcPr/>
                </a:tc>
                <a:tc>
                  <a:txBody>
                    <a:bodyPr/>
                    <a:lstStyle/>
                    <a:p>
                      <a:r>
                        <a:rPr lang="en-US" dirty="0">
                          <a:solidFill>
                            <a:schemeClr val="bg1"/>
                          </a:solidFill>
                        </a:rPr>
                        <a:t>440034</a:t>
                      </a:r>
                    </a:p>
                  </a:txBody>
                  <a:tcPr/>
                </a:tc>
                <a:tc>
                  <a:txBody>
                    <a:bodyPr/>
                    <a:lstStyle/>
                    <a:p>
                      <a:r>
                        <a:rPr lang="en-US" dirty="0">
                          <a:solidFill>
                            <a:schemeClr val="bg1"/>
                          </a:solidFill>
                        </a:rPr>
                        <a:t>1431513</a:t>
                      </a:r>
                    </a:p>
                  </a:txBody>
                  <a:tcPr/>
                </a:tc>
                <a:tc>
                  <a:txBody>
                    <a:bodyPr/>
                    <a:lstStyle/>
                    <a:p>
                      <a:r>
                        <a:rPr lang="en-US" dirty="0">
                          <a:solidFill>
                            <a:schemeClr val="bg1"/>
                          </a:solidFill>
                        </a:rPr>
                        <a:t>1474210</a:t>
                      </a:r>
                    </a:p>
                  </a:txBody>
                  <a:tcPr/>
                </a:tc>
                <a:tc>
                  <a:txBody>
                    <a:bodyPr/>
                    <a:lstStyle/>
                    <a:p>
                      <a:r>
                        <a:rPr lang="en-US" dirty="0">
                          <a:solidFill>
                            <a:schemeClr val="bg1"/>
                          </a:solidFill>
                        </a:rPr>
                        <a:t>8335897</a:t>
                      </a:r>
                    </a:p>
                  </a:txBody>
                  <a:tcPr/>
                </a:tc>
                <a:extLst>
                  <a:ext uri="{0D108BD9-81ED-4DB2-BD59-A6C34878D82A}">
                    <a16:rowId xmlns:a16="http://schemas.microsoft.com/office/drawing/2014/main" val="2174306122"/>
                  </a:ext>
                </a:extLst>
              </a:tr>
            </a:tbl>
          </a:graphicData>
        </a:graphic>
      </p:graphicFrame>
    </p:spTree>
    <p:extLst>
      <p:ext uri="{BB962C8B-B14F-4D97-AF65-F5344CB8AC3E}">
        <p14:creationId xmlns:p14="http://schemas.microsoft.com/office/powerpoint/2010/main" val="18910694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TotalTime>
  <Words>2342</Words>
  <Application>Microsoft Macintosh PowerPoint</Application>
  <PresentationFormat>Widescreen</PresentationFormat>
  <Paragraphs>131</Paragraphs>
  <Slides>17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Garamond</vt:lpstr>
      <vt:lpstr>Helvetica Neue</vt:lpstr>
      <vt:lpstr>Menlo</vt:lpstr>
      <vt:lpstr>Office Theme</vt:lpstr>
      <vt:lpstr>Moneyball vs. Millionaires: Examining the Need for a Salary Cap in Major League Baseball</vt:lpstr>
      <vt:lpstr>The 2002 Oakland Athletics</vt:lpstr>
      <vt:lpstr>The Competitive Balance Tax</vt:lpstr>
      <vt:lpstr>Does the MLB need a traditional salary cap? </vt:lpstr>
      <vt:lpstr>Tables</vt:lpstr>
      <vt:lpstr>Payroll</vt:lpstr>
      <vt:lpstr>Wins</vt:lpstr>
      <vt:lpstr>Population</vt:lpstr>
      <vt:lpstr>Population</vt:lpstr>
      <vt:lpstr>Population</vt:lpstr>
      <vt:lpstr>Chi-Square Test</vt:lpstr>
      <vt:lpstr>T-Test</vt:lpstr>
      <vt:lpstr>Population Tests</vt:lpstr>
      <vt:lpstr>Bootstrap Methods</vt:lpstr>
      <vt:lpstr>Conclusions</vt:lpstr>
      <vt:lpstr>PowerPoint Presentation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Moneyball vs. Millionaires: Examining the Need for a Salary Cap in Major League Baseball</dc:title>
  <dc:creator>Thomas Sigall</dc:creator>
  <cp:lastModifiedBy>Thomas Sigall</cp:lastModifiedBy>
  <cp:revision>11</cp:revision>
  <dcterms:created xsi:type="dcterms:W3CDTF">2023-11-26T18:32:20Z</dcterms:created>
  <dcterms:modified xsi:type="dcterms:W3CDTF">2023-11-27T21:07:00Z</dcterms:modified>
</cp:coreProperties>
</file>